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75" r:id="rId5"/>
    <p:sldId id="268" r:id="rId6"/>
    <p:sldId id="259" r:id="rId7"/>
    <p:sldId id="260" r:id="rId8"/>
    <p:sldId id="261" r:id="rId9"/>
    <p:sldId id="266" r:id="rId10"/>
    <p:sldId id="267" r:id="rId11"/>
    <p:sldId id="271" r:id="rId12"/>
    <p:sldId id="262" r:id="rId13"/>
    <p:sldId id="272" r:id="rId14"/>
    <p:sldId id="274" r:id="rId15"/>
    <p:sldId id="273" r:id="rId16"/>
    <p:sldId id="269" r:id="rId17"/>
    <p:sldId id="263" r:id="rId18"/>
    <p:sldId id="276" r:id="rId19"/>
    <p:sldId id="26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34"/>
    <p:restoredTop sz="84691"/>
  </p:normalViewPr>
  <p:slideViewPr>
    <p:cSldViewPr snapToGrid="0" snapToObjects="1">
      <p:cViewPr varScale="1">
        <p:scale>
          <a:sx n="95" d="100"/>
          <a:sy n="95" d="100"/>
        </p:scale>
        <p:origin x="216" y="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png>
</file>

<file path=ppt/media/image11.png>
</file>

<file path=ppt/media/image12.tiff>
</file>

<file path=ppt/media/image13.png>
</file>

<file path=ppt/media/image2.png>
</file>

<file path=ppt/media/image3.png>
</file>

<file path=ppt/media/image4.pn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A42C1B-C4BD-9545-A251-8EFC69EC651E}" type="datetimeFigureOut">
              <a:rPr lang="en-US" smtClean="0"/>
              <a:t>3/12/19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FB63C6-3FCD-7F4A-8F90-3973C5A9168A}" type="slidenum">
              <a:rPr lang="en-US" smtClean="0"/>
              <a:t>‹#›</a:t>
            </a:fld>
            <a:endParaRPr lang="en-US"/>
          </a:p>
        </p:txBody>
      </p:sp>
    </p:spTree>
    <p:extLst>
      <p:ext uri="{BB962C8B-B14F-4D97-AF65-F5344CB8AC3E}">
        <p14:creationId xmlns:p14="http://schemas.microsoft.com/office/powerpoint/2010/main" val="23890143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primary role of the currently existing thermal compensation system (TCS) is to probe (via Hartmann </a:t>
            </a:r>
            <a:r>
              <a:rPr lang="en-US" sz="1200" kern="1200" dirty="0" err="1">
                <a:solidFill>
                  <a:schemeClr val="tx1"/>
                </a:solidFill>
                <a:effectLst/>
                <a:latin typeface="+mn-lt"/>
                <a:ea typeface="+mn-ea"/>
                <a:cs typeface="+mn-cs"/>
              </a:rPr>
              <a:t>wavefront</a:t>
            </a:r>
            <a:r>
              <a:rPr lang="en-US" sz="1200" kern="1200" dirty="0">
                <a:solidFill>
                  <a:schemeClr val="tx1"/>
                </a:solidFill>
                <a:effectLst/>
                <a:latin typeface="+mn-lt"/>
                <a:ea typeface="+mn-ea"/>
                <a:cs typeface="+mn-cs"/>
              </a:rPr>
              <a:t> sensors (HWS)) and compensate for (via CO2 lasers and ring heaters) thermo-optic distortions of low spatial frequency that can have potentially adverse affects on mirror geometry which in turn affect interferometer contrast, cavity mode mismatch, reduced cavity buildups, etc. especially when operating at high power.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primary probing is done with Hartmann </a:t>
            </a:r>
            <a:r>
              <a:rPr lang="en-US" sz="1200" kern="1200" dirty="0" err="1">
                <a:solidFill>
                  <a:schemeClr val="tx1"/>
                </a:solidFill>
                <a:effectLst/>
                <a:latin typeface="+mn-lt"/>
                <a:ea typeface="+mn-ea"/>
                <a:cs typeface="+mn-cs"/>
              </a:rPr>
              <a:t>wavefront</a:t>
            </a:r>
            <a:r>
              <a:rPr lang="en-US" sz="1200" kern="1200" dirty="0">
                <a:solidFill>
                  <a:schemeClr val="tx1"/>
                </a:solidFill>
                <a:effectLst/>
                <a:latin typeface="+mn-lt"/>
                <a:ea typeface="+mn-ea"/>
                <a:cs typeface="+mn-cs"/>
              </a:rPr>
              <a:t> sensors placed at each test mass of the dual recycled Fabry-Perot Michelson interferometer and in preparation for O3 we discovered other useful metrics while making final adjustments to TCS actuators.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Actuation by negative lensing is performed by a series of installed ring heaters on each of the test masses that form the Fabry Perot cavities while actuation by positive lensing is induced by firing a CO2 laser onto a compensation plate immediately prior to the carrier entering the arm cavity.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Relevant measurements and techniques that directly apply to the optimal operation of TCS at the </a:t>
            </a:r>
            <a:r>
              <a:rPr lang="en-US" sz="1200" kern="1200" dirty="0" err="1">
                <a:solidFill>
                  <a:schemeClr val="tx1"/>
                </a:solidFill>
                <a:effectLst/>
                <a:latin typeface="+mn-lt"/>
                <a:ea typeface="+mn-ea"/>
                <a:cs typeface="+mn-cs"/>
              </a:rPr>
              <a:t>aLIGO</a:t>
            </a:r>
            <a:r>
              <a:rPr lang="en-US" sz="1200" kern="1200" dirty="0">
                <a:solidFill>
                  <a:schemeClr val="tx1"/>
                </a:solidFill>
                <a:effectLst/>
                <a:latin typeface="+mn-lt"/>
                <a:ea typeface="+mn-ea"/>
                <a:cs typeface="+mn-cs"/>
              </a:rPr>
              <a:t> Hanford observatory for O3 are detailed. Also discussed are the measurements and effects of point absorbers on input/end test masses.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As suggested by models discussed, some of the modeled affects are: higher order mode mismatch from the power recycling cavity to the Y-arm cavity, reduced buildup of RF sidebands in the recycling cavities, and light scatter into higher order modes in the LIGO arm cavities.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Keeping the interferometer locked above 30 W input power with the presence of these absorbers is a challenge and may fundamentally limit LHO from achieving a stable configuration at 50 Watts with the currently existing TCS.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60FB63C6-3FCD-7F4A-8F90-3973C5A9168A}" type="slidenum">
              <a:rPr lang="en-US" smtClean="0"/>
              <a:t>2</a:t>
            </a:fld>
            <a:endParaRPr lang="en-US"/>
          </a:p>
        </p:txBody>
      </p:sp>
    </p:spTree>
    <p:extLst>
      <p:ext uri="{BB962C8B-B14F-4D97-AF65-F5344CB8AC3E}">
        <p14:creationId xmlns:p14="http://schemas.microsoft.com/office/powerpoint/2010/main" val="38439802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Should reduce the asymmetrical lens induced by the point absorbers</a:t>
            </a:r>
          </a:p>
          <a:p>
            <a:pPr marL="171450" indent="-171450">
              <a:buFont typeface="Arial" panose="020B0604020202020204" pitchFamily="34" charset="0"/>
              <a:buChar char="•"/>
            </a:pPr>
            <a:r>
              <a:rPr lang="en-US" dirty="0"/>
              <a:t>First tests with only CO2 reduced the amount of 9MHz RIN coupling to DARM by  %</a:t>
            </a:r>
          </a:p>
          <a:p>
            <a:pPr marL="171450" indent="-171450">
              <a:buFont typeface="Arial" panose="020B0604020202020204" pitchFamily="34" charset="0"/>
              <a:buChar char="•"/>
            </a:pPr>
            <a:r>
              <a:rPr lang="en-US" dirty="0"/>
              <a:t>Statements about frequency/intensity noise?</a:t>
            </a:r>
          </a:p>
        </p:txBody>
      </p:sp>
      <p:sp>
        <p:nvSpPr>
          <p:cNvPr id="4" name="Slide Number Placeholder 3"/>
          <p:cNvSpPr>
            <a:spLocks noGrp="1"/>
          </p:cNvSpPr>
          <p:nvPr>
            <p:ph type="sldNum" sz="quarter" idx="5"/>
          </p:nvPr>
        </p:nvSpPr>
        <p:spPr/>
        <p:txBody>
          <a:bodyPr/>
          <a:lstStyle/>
          <a:p>
            <a:fld id="{60FB63C6-3FCD-7F4A-8F90-3973C5A9168A}" type="slidenum">
              <a:rPr lang="en-US" smtClean="0"/>
              <a:t>12</a:t>
            </a:fld>
            <a:endParaRPr lang="en-US"/>
          </a:p>
        </p:txBody>
      </p:sp>
    </p:spTree>
    <p:extLst>
      <p:ext uri="{BB962C8B-B14F-4D97-AF65-F5344CB8AC3E}">
        <p14:creationId xmlns:p14="http://schemas.microsoft.com/office/powerpoint/2010/main" val="3686069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FB63C6-3FCD-7F4A-8F90-3973C5A9168A}" type="slidenum">
              <a:rPr lang="en-US" smtClean="0"/>
              <a:t>13</a:t>
            </a:fld>
            <a:endParaRPr lang="en-US"/>
          </a:p>
        </p:txBody>
      </p:sp>
    </p:spTree>
    <p:extLst>
      <p:ext uri="{BB962C8B-B14F-4D97-AF65-F5344CB8AC3E}">
        <p14:creationId xmlns:p14="http://schemas.microsoft.com/office/powerpoint/2010/main" val="2469124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FB63C6-3FCD-7F4A-8F90-3973C5A9168A}" type="slidenum">
              <a:rPr lang="en-US" smtClean="0"/>
              <a:t>14</a:t>
            </a:fld>
            <a:endParaRPr lang="en-US"/>
          </a:p>
        </p:txBody>
      </p:sp>
    </p:spTree>
    <p:extLst>
      <p:ext uri="{BB962C8B-B14F-4D97-AF65-F5344CB8AC3E}">
        <p14:creationId xmlns:p14="http://schemas.microsoft.com/office/powerpoint/2010/main" val="2087582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FB63C6-3FCD-7F4A-8F90-3973C5A9168A}" type="slidenum">
              <a:rPr lang="en-US" smtClean="0"/>
              <a:t>17</a:t>
            </a:fld>
            <a:endParaRPr lang="en-US"/>
          </a:p>
        </p:txBody>
      </p:sp>
    </p:spTree>
    <p:extLst>
      <p:ext uri="{BB962C8B-B14F-4D97-AF65-F5344CB8AC3E}">
        <p14:creationId xmlns:p14="http://schemas.microsoft.com/office/powerpoint/2010/main" val="4049624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Acquire good contrast when cold</a:t>
            </a:r>
          </a:p>
          <a:p>
            <a:pPr marL="171450" indent="-171450">
              <a:buFont typeface="Arial" panose="020B0604020202020204" pitchFamily="34" charset="0"/>
              <a:buChar char="•"/>
            </a:pPr>
            <a:r>
              <a:rPr lang="en-US" dirty="0"/>
              <a:t>Maintain those good lenses when the interferometer is hot</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0FB63C6-3FCD-7F4A-8F90-3973C5A9168A}" type="slidenum">
              <a:rPr lang="en-US" smtClean="0"/>
              <a:t>3</a:t>
            </a:fld>
            <a:endParaRPr lang="en-US"/>
          </a:p>
        </p:txBody>
      </p:sp>
    </p:spTree>
    <p:extLst>
      <p:ext uri="{BB962C8B-B14F-4D97-AF65-F5344CB8AC3E}">
        <p14:creationId xmlns:p14="http://schemas.microsoft.com/office/powerpoint/2010/main" val="1008428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CO2 </a:t>
            </a:r>
          </a:p>
        </p:txBody>
      </p:sp>
      <p:sp>
        <p:nvSpPr>
          <p:cNvPr id="4" name="Slide Number Placeholder 3"/>
          <p:cNvSpPr>
            <a:spLocks noGrp="1"/>
          </p:cNvSpPr>
          <p:nvPr>
            <p:ph type="sldNum" sz="quarter" idx="5"/>
          </p:nvPr>
        </p:nvSpPr>
        <p:spPr/>
        <p:txBody>
          <a:bodyPr/>
          <a:lstStyle/>
          <a:p>
            <a:fld id="{60FB63C6-3FCD-7F4A-8F90-3973C5A9168A}" type="slidenum">
              <a:rPr lang="en-US" smtClean="0"/>
              <a:t>4</a:t>
            </a:fld>
            <a:endParaRPr lang="en-US"/>
          </a:p>
        </p:txBody>
      </p:sp>
    </p:spTree>
    <p:extLst>
      <p:ext uri="{BB962C8B-B14F-4D97-AF65-F5344CB8AC3E}">
        <p14:creationId xmlns:p14="http://schemas.microsoft.com/office/powerpoint/2010/main" val="3419863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briefly </a:t>
            </a:r>
          </a:p>
        </p:txBody>
      </p:sp>
      <p:sp>
        <p:nvSpPr>
          <p:cNvPr id="4" name="Slide Number Placeholder 3"/>
          <p:cNvSpPr>
            <a:spLocks noGrp="1"/>
          </p:cNvSpPr>
          <p:nvPr>
            <p:ph type="sldNum" sz="quarter" idx="5"/>
          </p:nvPr>
        </p:nvSpPr>
        <p:spPr/>
        <p:txBody>
          <a:bodyPr/>
          <a:lstStyle/>
          <a:p>
            <a:fld id="{60FB63C6-3FCD-7F4A-8F90-3973C5A9168A}" type="slidenum">
              <a:rPr lang="en-US" smtClean="0"/>
              <a:t>5</a:t>
            </a:fld>
            <a:endParaRPr lang="en-US"/>
          </a:p>
        </p:txBody>
      </p:sp>
    </p:spTree>
    <p:extLst>
      <p:ext uri="{BB962C8B-B14F-4D97-AF65-F5344CB8AC3E}">
        <p14:creationId xmlns:p14="http://schemas.microsoft.com/office/powerpoint/2010/main" val="1872749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philosophy here is to use the ring heaters to create a static negative lens that will compensate for the self heating and use the CO2 to replicate the lensing from the self heating in a “cold” state.</a:t>
            </a:r>
          </a:p>
          <a:p>
            <a:pPr marL="171450" indent="-171450">
              <a:buFont typeface="Arial" panose="020B0604020202020204" pitchFamily="34" charset="0"/>
              <a:buChar char="•"/>
            </a:pPr>
            <a:r>
              <a:rPr lang="en-US" dirty="0"/>
              <a:t>Helps maintain realistic hot conditions when locking the interferometer</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0FB63C6-3FCD-7F4A-8F90-3973C5A9168A}" type="slidenum">
              <a:rPr lang="en-US" smtClean="0"/>
              <a:t>6</a:t>
            </a:fld>
            <a:endParaRPr lang="en-US"/>
          </a:p>
        </p:txBody>
      </p:sp>
    </p:spTree>
    <p:extLst>
      <p:ext uri="{BB962C8B-B14F-4D97-AF65-F5344CB8AC3E}">
        <p14:creationId xmlns:p14="http://schemas.microsoft.com/office/powerpoint/2010/main" val="1137019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After a couple of weeks of attempting to tune differential lensing at 10W,  we discovered that there were 3-5 point absorbers on ITMY</a:t>
            </a:r>
          </a:p>
          <a:p>
            <a:pPr marL="171450" indent="-171450">
              <a:buFont typeface="Arial" panose="020B0604020202020204" pitchFamily="34" charset="0"/>
              <a:buChar char="•"/>
            </a:pPr>
            <a:r>
              <a:rPr lang="en-US" dirty="0"/>
              <a:t>Talk about the peak optical path distortion introduced by each of the absorbers and a more proper characterization is in the works.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0FB63C6-3FCD-7F4A-8F90-3973C5A9168A}" type="slidenum">
              <a:rPr lang="en-US" smtClean="0"/>
              <a:t>8</a:t>
            </a:fld>
            <a:endParaRPr lang="en-US"/>
          </a:p>
        </p:txBody>
      </p:sp>
    </p:spTree>
    <p:extLst>
      <p:ext uri="{BB962C8B-B14F-4D97-AF65-F5344CB8AC3E}">
        <p14:creationId xmlns:p14="http://schemas.microsoft.com/office/powerpoint/2010/main" val="29374924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Brief characterization of this guy in terms of peak optical path distortion? (relative to uniform surface lens?)</a:t>
            </a:r>
          </a:p>
        </p:txBody>
      </p:sp>
      <p:sp>
        <p:nvSpPr>
          <p:cNvPr id="4" name="Slide Number Placeholder 3"/>
          <p:cNvSpPr>
            <a:spLocks noGrp="1"/>
          </p:cNvSpPr>
          <p:nvPr>
            <p:ph type="sldNum" sz="quarter" idx="5"/>
          </p:nvPr>
        </p:nvSpPr>
        <p:spPr/>
        <p:txBody>
          <a:bodyPr/>
          <a:lstStyle/>
          <a:p>
            <a:fld id="{60FB63C6-3FCD-7F4A-8F90-3973C5A9168A}" type="slidenum">
              <a:rPr lang="en-US" smtClean="0"/>
              <a:t>9</a:t>
            </a:fld>
            <a:endParaRPr lang="en-US"/>
          </a:p>
        </p:txBody>
      </p:sp>
    </p:spTree>
    <p:extLst>
      <p:ext uri="{BB962C8B-B14F-4D97-AF65-F5344CB8AC3E}">
        <p14:creationId xmlns:p14="http://schemas.microsoft.com/office/powerpoint/2010/main" val="8037225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Hiro mentioned the effects of the ETM point absorber</a:t>
            </a:r>
          </a:p>
          <a:p>
            <a:pPr marL="628650" lvl="1" indent="-171450">
              <a:buFont typeface="Arial" panose="020B0604020202020204" pitchFamily="34" charset="0"/>
              <a:buChar char="•"/>
            </a:pPr>
            <a:r>
              <a:rPr lang="en-US" dirty="0"/>
              <a:t>max scattering into the (</a:t>
            </a:r>
            <a:r>
              <a:rPr lang="en-US" dirty="0" err="1"/>
              <a:t>n+m</a:t>
            </a:r>
            <a:r>
              <a:rPr lang="en-US" dirty="0"/>
              <a:t>) = 7 mode can occur when the absorber is shifted 2cm away from the </a:t>
            </a:r>
            <a:r>
              <a:rPr lang="en-US" dirty="0" err="1"/>
              <a:t>ifo</a:t>
            </a:r>
            <a:r>
              <a:rPr lang="en-US" dirty="0"/>
              <a:t> beam center?</a:t>
            </a:r>
          </a:p>
          <a:p>
            <a:pPr marL="171450" indent="-171450">
              <a:buFont typeface="Arial" panose="020B0604020202020204" pitchFamily="34" charset="0"/>
              <a:buChar char="•"/>
            </a:pPr>
            <a:r>
              <a:rPr lang="en-US" dirty="0"/>
              <a:t>After seeing the success Livingston had of improving optical gain from moving around the spot position away from their ETM point absorber.</a:t>
            </a:r>
          </a:p>
          <a:p>
            <a:pPr marL="171450" indent="-171450">
              <a:buFont typeface="Arial" panose="020B0604020202020204" pitchFamily="34" charset="0"/>
              <a:buChar char="•"/>
            </a:pPr>
            <a:r>
              <a:rPr lang="en-US" dirty="0"/>
              <a:t>We wanted to shift to simultaneously move away from the ETM point absorber while finding a more favorable position (Better PRG, reduced OPD measured)</a:t>
            </a:r>
          </a:p>
          <a:p>
            <a:pPr marL="171450" indent="-171450">
              <a:buFont typeface="Arial" panose="020B0604020202020204" pitchFamily="34" charset="0"/>
              <a:buChar char="•"/>
            </a:pPr>
            <a:r>
              <a:rPr lang="en-US" dirty="0"/>
              <a:t>Cosmetically this looks worse and more un-uniform but circulating arm power was improved and the maximum optical path distortion was reduced</a:t>
            </a:r>
          </a:p>
          <a:p>
            <a:pPr marL="171450" indent="-171450">
              <a:buFont typeface="Arial" panose="020B0604020202020204" pitchFamily="34" charset="0"/>
              <a:buChar char="•"/>
            </a:pPr>
            <a:r>
              <a:rPr lang="en-US" dirty="0"/>
              <a:t>Moved the beam x cm horizontally and 1.7 cm vertically on ITMY</a:t>
            </a:r>
          </a:p>
        </p:txBody>
      </p:sp>
      <p:sp>
        <p:nvSpPr>
          <p:cNvPr id="4" name="Slide Number Placeholder 3"/>
          <p:cNvSpPr>
            <a:spLocks noGrp="1"/>
          </p:cNvSpPr>
          <p:nvPr>
            <p:ph type="sldNum" sz="quarter" idx="5"/>
          </p:nvPr>
        </p:nvSpPr>
        <p:spPr/>
        <p:txBody>
          <a:bodyPr/>
          <a:lstStyle/>
          <a:p>
            <a:fld id="{60FB63C6-3FCD-7F4A-8F90-3973C5A9168A}" type="slidenum">
              <a:rPr lang="en-US" smtClean="0"/>
              <a:t>10</a:t>
            </a:fld>
            <a:endParaRPr lang="en-US"/>
          </a:p>
        </p:txBody>
      </p:sp>
    </p:spTree>
    <p:extLst>
      <p:ext uri="{BB962C8B-B14F-4D97-AF65-F5344CB8AC3E}">
        <p14:creationId xmlns:p14="http://schemas.microsoft.com/office/powerpoint/2010/main" val="25007231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Changed the A2L gains so that we could move x cm horizontally away and x cm vertically on ETMX</a:t>
            </a:r>
          </a:p>
        </p:txBody>
      </p:sp>
      <p:sp>
        <p:nvSpPr>
          <p:cNvPr id="4" name="Slide Number Placeholder 3"/>
          <p:cNvSpPr>
            <a:spLocks noGrp="1"/>
          </p:cNvSpPr>
          <p:nvPr>
            <p:ph type="sldNum" sz="quarter" idx="5"/>
          </p:nvPr>
        </p:nvSpPr>
        <p:spPr/>
        <p:txBody>
          <a:bodyPr/>
          <a:lstStyle/>
          <a:p>
            <a:fld id="{60FB63C6-3FCD-7F4A-8F90-3973C5A9168A}" type="slidenum">
              <a:rPr lang="en-US" smtClean="0"/>
              <a:t>11</a:t>
            </a:fld>
            <a:endParaRPr lang="en-US"/>
          </a:p>
        </p:txBody>
      </p:sp>
    </p:spTree>
    <p:extLst>
      <p:ext uri="{BB962C8B-B14F-4D97-AF65-F5344CB8AC3E}">
        <p14:creationId xmlns:p14="http://schemas.microsoft.com/office/powerpoint/2010/main" val="2202534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1219E-ED9D-D946-A9E1-0A8C379D30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2E0B4E9-7EBD-8946-81B9-33879B5660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5482F1-542B-8B47-9517-D65E0D2E952A}"/>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5" name="Footer Placeholder 4">
            <a:extLst>
              <a:ext uri="{FF2B5EF4-FFF2-40B4-BE49-F238E27FC236}">
                <a16:creationId xmlns:a16="http://schemas.microsoft.com/office/drawing/2014/main" id="{BA9FF779-86CC-2D41-8302-440EC38367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329C10-647A-EC49-AB10-85C204D80F1D}"/>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2433583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83A1A-8116-EB4C-9DAF-E2877C14ABC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B57FD7-26E1-CC40-ABA4-3C30EA8713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C5FA32-AF4F-AF4A-B012-CFECA174420E}"/>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5" name="Footer Placeholder 4">
            <a:extLst>
              <a:ext uri="{FF2B5EF4-FFF2-40B4-BE49-F238E27FC236}">
                <a16:creationId xmlns:a16="http://schemas.microsoft.com/office/drawing/2014/main" id="{30AF5837-64B2-7D44-8E78-3EBBDA5122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E281E-15D3-EB45-AFAA-C8649779E919}"/>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2052667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CB82F0-CF32-024E-BFA8-88FFCE9CE84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6CC889-A7ED-144E-A0DA-58E98518793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504A69-7227-8947-BB05-73B9322998C1}"/>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5" name="Footer Placeholder 4">
            <a:extLst>
              <a:ext uri="{FF2B5EF4-FFF2-40B4-BE49-F238E27FC236}">
                <a16:creationId xmlns:a16="http://schemas.microsoft.com/office/drawing/2014/main" id="{0C812B77-1709-524B-9E8A-BB1B5CBE4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19410E-D33E-AE45-A586-CDD79AF72B61}"/>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3321911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D5B0A-93B6-3146-84F6-C8F8CECC9A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539E20-08E5-0C4F-8100-652E4F9127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AF0B27-4598-0845-80E1-BEE6EA84310C}"/>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5" name="Footer Placeholder 4">
            <a:extLst>
              <a:ext uri="{FF2B5EF4-FFF2-40B4-BE49-F238E27FC236}">
                <a16:creationId xmlns:a16="http://schemas.microsoft.com/office/drawing/2014/main" id="{17E929B1-DD35-4B4B-8278-FA94E3C0C8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8C9470-D9E2-1F40-B67A-709ABBBD38EC}"/>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28126919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0A30E-7390-7C43-95AE-0675C922B0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435E6C-7C48-B548-9194-60C142B706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02E077-151B-094B-8A7B-1F97CC4E6C35}"/>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5" name="Footer Placeholder 4">
            <a:extLst>
              <a:ext uri="{FF2B5EF4-FFF2-40B4-BE49-F238E27FC236}">
                <a16:creationId xmlns:a16="http://schemas.microsoft.com/office/drawing/2014/main" id="{5402ECFE-CF5B-BF4D-8024-CD6ECB77B4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EF91AA-3A44-1A40-AE78-429D37729551}"/>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211640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3FE1A-132A-134E-906E-CE8A3F6733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6BD1B7-C753-3B40-ADE5-729AFF31DF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4D3AFC-7623-774B-8563-F1BD17CE0D6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82A9C25-F9F8-6442-824F-8912621C8980}"/>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6" name="Footer Placeholder 5">
            <a:extLst>
              <a:ext uri="{FF2B5EF4-FFF2-40B4-BE49-F238E27FC236}">
                <a16:creationId xmlns:a16="http://schemas.microsoft.com/office/drawing/2014/main" id="{519C8257-070A-ED41-A848-7B5B91FA4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B74B65-076B-5641-B4B9-C1231FCEC40F}"/>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4109373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76240-33FF-5240-ADDD-0BA228E703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4FBB174-D431-7245-855B-82870B19F7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54FC0B-8DF9-7D4F-A7C2-C8DA344120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76EE1A-F48E-1D43-BB17-CB81A7C93C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9172A10-22E7-8046-A156-6763515F11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F323D6F-3781-6F43-A2AD-EDF8DA8B8225}"/>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8" name="Footer Placeholder 7">
            <a:extLst>
              <a:ext uri="{FF2B5EF4-FFF2-40B4-BE49-F238E27FC236}">
                <a16:creationId xmlns:a16="http://schemas.microsoft.com/office/drawing/2014/main" id="{810CFEE0-4673-A745-BDA4-0EB8458C748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CB8F0E-ADAD-2C42-B73D-23C7BF3C1FD2}"/>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3109380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A9AB1-BB05-DC43-B266-6B40B2ACEEA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A6F4401-4D02-E049-838F-CF43DE5F3B55}"/>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4" name="Footer Placeholder 3">
            <a:extLst>
              <a:ext uri="{FF2B5EF4-FFF2-40B4-BE49-F238E27FC236}">
                <a16:creationId xmlns:a16="http://schemas.microsoft.com/office/drawing/2014/main" id="{8B8BBF67-D06F-5D43-8FED-FA5D232CC77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2F7B17-974E-6441-B073-22A0CD0EF4C9}"/>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42202385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77B0F1-156D-D147-A6B8-B9410C287AE7}"/>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3" name="Footer Placeholder 2">
            <a:extLst>
              <a:ext uri="{FF2B5EF4-FFF2-40B4-BE49-F238E27FC236}">
                <a16:creationId xmlns:a16="http://schemas.microsoft.com/office/drawing/2014/main" id="{61980699-ABF9-E042-888F-B54871342D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355196-12FC-3648-9E4A-F9D29698B0A4}"/>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3748719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264A9-21EA-3740-BD70-72A85B536E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E12037-6FDE-E740-A407-646D737ACD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899A71-7BEA-9744-A63A-41C70D4B8B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5A08DF-57D9-BD40-BC10-CF104329BE56}"/>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6" name="Footer Placeholder 5">
            <a:extLst>
              <a:ext uri="{FF2B5EF4-FFF2-40B4-BE49-F238E27FC236}">
                <a16:creationId xmlns:a16="http://schemas.microsoft.com/office/drawing/2014/main" id="{1C7307E8-9BD9-8D4E-AF2E-7234CE9614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C0C35A-4A56-374F-88A8-2FB73242582B}"/>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15486726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2642F-36EE-3E44-B0F8-0949EBA9D8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472B7B4-5C2A-B94A-8D95-6BD84B72FB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1DFF09F-E762-CA45-8DCF-B6BF04D4E8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488B2D-A94D-C742-8808-52AEF3354954}"/>
              </a:ext>
            </a:extLst>
          </p:cNvPr>
          <p:cNvSpPr>
            <a:spLocks noGrp="1"/>
          </p:cNvSpPr>
          <p:nvPr>
            <p:ph type="dt" sz="half" idx="10"/>
          </p:nvPr>
        </p:nvSpPr>
        <p:spPr/>
        <p:txBody>
          <a:bodyPr/>
          <a:lstStyle/>
          <a:p>
            <a:fld id="{AD70FD89-84B6-5249-BB61-0913B948235D}" type="datetimeFigureOut">
              <a:rPr lang="en-US" smtClean="0"/>
              <a:t>3/12/19</a:t>
            </a:fld>
            <a:endParaRPr lang="en-US"/>
          </a:p>
        </p:txBody>
      </p:sp>
      <p:sp>
        <p:nvSpPr>
          <p:cNvPr id="6" name="Footer Placeholder 5">
            <a:extLst>
              <a:ext uri="{FF2B5EF4-FFF2-40B4-BE49-F238E27FC236}">
                <a16:creationId xmlns:a16="http://schemas.microsoft.com/office/drawing/2014/main" id="{0AB62CDD-E56A-E044-B6A7-52A8C5B34A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EB040B-AE5C-1140-8BFA-6B678D2A0816}"/>
              </a:ext>
            </a:extLst>
          </p:cNvPr>
          <p:cNvSpPr>
            <a:spLocks noGrp="1"/>
          </p:cNvSpPr>
          <p:nvPr>
            <p:ph type="sldNum" sz="quarter" idx="12"/>
          </p:nvPr>
        </p:nvSpPr>
        <p:spPr/>
        <p:txBody>
          <a:bodyPr/>
          <a:lstStyle/>
          <a:p>
            <a:fld id="{08679864-4B0A-DB4B-B73A-E90F6921DA49}" type="slidenum">
              <a:rPr lang="en-US" smtClean="0"/>
              <a:t>‹#›</a:t>
            </a:fld>
            <a:endParaRPr lang="en-US"/>
          </a:p>
        </p:txBody>
      </p:sp>
    </p:spTree>
    <p:extLst>
      <p:ext uri="{BB962C8B-B14F-4D97-AF65-F5344CB8AC3E}">
        <p14:creationId xmlns:p14="http://schemas.microsoft.com/office/powerpoint/2010/main" val="3184445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467945-889C-314D-8824-CDB2FD01B2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B1182B-0052-754D-92CA-EEC7C3AA6A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A72159-FA53-F84B-9363-EEC948D802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70FD89-84B6-5249-BB61-0913B948235D}" type="datetimeFigureOut">
              <a:rPr lang="en-US" smtClean="0"/>
              <a:t>3/12/19</a:t>
            </a:fld>
            <a:endParaRPr lang="en-US"/>
          </a:p>
        </p:txBody>
      </p:sp>
      <p:sp>
        <p:nvSpPr>
          <p:cNvPr id="5" name="Footer Placeholder 4">
            <a:extLst>
              <a:ext uri="{FF2B5EF4-FFF2-40B4-BE49-F238E27FC236}">
                <a16:creationId xmlns:a16="http://schemas.microsoft.com/office/drawing/2014/main" id="{12C043A0-D01B-1748-9AD5-FE44B72BE8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F1EB0AC-E0B7-024E-89AA-DC16A7C34C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679864-4B0A-DB4B-B73A-E90F6921DA49}" type="slidenum">
              <a:rPr lang="en-US" smtClean="0"/>
              <a:t>‹#›</a:t>
            </a:fld>
            <a:endParaRPr lang="en-US"/>
          </a:p>
        </p:txBody>
      </p:sp>
    </p:spTree>
    <p:extLst>
      <p:ext uri="{BB962C8B-B14F-4D97-AF65-F5344CB8AC3E}">
        <p14:creationId xmlns:p14="http://schemas.microsoft.com/office/powerpoint/2010/main" val="2935309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6054E-A2F6-864F-97E1-D3C2C71883AF}"/>
              </a:ext>
            </a:extLst>
          </p:cNvPr>
          <p:cNvSpPr>
            <a:spLocks noGrp="1"/>
          </p:cNvSpPr>
          <p:nvPr>
            <p:ph type="ctrTitle"/>
          </p:nvPr>
        </p:nvSpPr>
        <p:spPr/>
        <p:txBody>
          <a:bodyPr/>
          <a:lstStyle/>
          <a:p>
            <a:r>
              <a:rPr lang="en-US" dirty="0"/>
              <a:t>LHO TCS commissioning update</a:t>
            </a:r>
          </a:p>
        </p:txBody>
      </p:sp>
      <p:sp>
        <p:nvSpPr>
          <p:cNvPr id="3" name="Subtitle 2">
            <a:extLst>
              <a:ext uri="{FF2B5EF4-FFF2-40B4-BE49-F238E27FC236}">
                <a16:creationId xmlns:a16="http://schemas.microsoft.com/office/drawing/2014/main" id="{42617663-B8D0-D04C-8BE8-570C8F39A201}"/>
              </a:ext>
            </a:extLst>
          </p:cNvPr>
          <p:cNvSpPr>
            <a:spLocks noGrp="1"/>
          </p:cNvSpPr>
          <p:nvPr>
            <p:ph type="subTitle" idx="1"/>
          </p:nvPr>
        </p:nvSpPr>
        <p:spPr>
          <a:xfrm>
            <a:off x="1524000" y="4538423"/>
            <a:ext cx="9144000" cy="1655762"/>
          </a:xfrm>
        </p:spPr>
        <p:txBody>
          <a:bodyPr/>
          <a:lstStyle/>
          <a:p>
            <a:r>
              <a:rPr lang="en-US" dirty="0"/>
              <a:t>Danny Vander-Hyde on behalf of the LHO TCS team (Thomas Vo, Dan Brown, Georgia Mansell, Aidan Brooks, </a:t>
            </a:r>
            <a:r>
              <a:rPr lang="en-US" dirty="0" err="1"/>
              <a:t>Jenne</a:t>
            </a:r>
            <a:r>
              <a:rPr lang="en-US" dirty="0"/>
              <a:t> Driggers, Stefan Ballmer, Hang Yu and TJ Shaffer)</a:t>
            </a:r>
          </a:p>
        </p:txBody>
      </p:sp>
      <p:sp>
        <p:nvSpPr>
          <p:cNvPr id="5" name="TextBox 4">
            <a:extLst>
              <a:ext uri="{FF2B5EF4-FFF2-40B4-BE49-F238E27FC236}">
                <a16:creationId xmlns:a16="http://schemas.microsoft.com/office/drawing/2014/main" id="{0B40EC17-5A81-8443-A907-BF223FA4BC2C}"/>
              </a:ext>
            </a:extLst>
          </p:cNvPr>
          <p:cNvSpPr txBox="1"/>
          <p:nvPr/>
        </p:nvSpPr>
        <p:spPr>
          <a:xfrm>
            <a:off x="5441109" y="3987444"/>
            <a:ext cx="1309782" cy="369332"/>
          </a:xfrm>
          <a:prstGeom prst="rect">
            <a:avLst/>
          </a:prstGeom>
          <a:noFill/>
        </p:spPr>
        <p:txBody>
          <a:bodyPr wrap="none" rtlCol="0">
            <a:spAutoFit/>
          </a:bodyPr>
          <a:lstStyle/>
          <a:p>
            <a:r>
              <a:rPr lang="en-US" dirty="0"/>
              <a:t>March 2019</a:t>
            </a:r>
          </a:p>
        </p:txBody>
      </p:sp>
      <p:sp>
        <p:nvSpPr>
          <p:cNvPr id="6" name="TextBox 5">
            <a:extLst>
              <a:ext uri="{FF2B5EF4-FFF2-40B4-BE49-F238E27FC236}">
                <a16:creationId xmlns:a16="http://schemas.microsoft.com/office/drawing/2014/main" id="{A4FB5D26-3410-CF49-ABA2-724B14A60037}"/>
              </a:ext>
            </a:extLst>
          </p:cNvPr>
          <p:cNvSpPr txBox="1"/>
          <p:nvPr/>
        </p:nvSpPr>
        <p:spPr>
          <a:xfrm>
            <a:off x="5396417" y="3605232"/>
            <a:ext cx="1399166" cy="369332"/>
          </a:xfrm>
          <a:prstGeom prst="rect">
            <a:avLst/>
          </a:prstGeom>
          <a:noFill/>
        </p:spPr>
        <p:txBody>
          <a:bodyPr wrap="none" rtlCol="0">
            <a:spAutoFit/>
          </a:bodyPr>
          <a:lstStyle/>
          <a:p>
            <a:r>
              <a:rPr lang="en-US" dirty="0"/>
              <a:t>LVC meeting</a:t>
            </a:r>
          </a:p>
        </p:txBody>
      </p:sp>
    </p:spTree>
    <p:extLst>
      <p:ext uri="{BB962C8B-B14F-4D97-AF65-F5344CB8AC3E}">
        <p14:creationId xmlns:p14="http://schemas.microsoft.com/office/powerpoint/2010/main" val="2791031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76CCE-4F11-6744-8966-6D51C7C2B7C6}"/>
              </a:ext>
            </a:extLst>
          </p:cNvPr>
          <p:cNvSpPr>
            <a:spLocks noGrp="1"/>
          </p:cNvSpPr>
          <p:nvPr>
            <p:ph type="title"/>
          </p:nvPr>
        </p:nvSpPr>
        <p:spPr/>
        <p:txBody>
          <a:bodyPr/>
          <a:lstStyle/>
          <a:p>
            <a:r>
              <a:rPr lang="en-US" dirty="0"/>
              <a:t>Moving spot positions (ITMY point absorbers)</a:t>
            </a:r>
          </a:p>
        </p:txBody>
      </p:sp>
      <p:pic>
        <p:nvPicPr>
          <p:cNvPr id="4" name="Content Placeholder 3">
            <a:extLst>
              <a:ext uri="{FF2B5EF4-FFF2-40B4-BE49-F238E27FC236}">
                <a16:creationId xmlns:a16="http://schemas.microsoft.com/office/drawing/2014/main" id="{904B6AED-EECD-F84F-9F42-F07D82395E40}"/>
              </a:ext>
            </a:extLst>
          </p:cNvPr>
          <p:cNvPicPr>
            <a:picLocks noGrp="1" noChangeAspect="1"/>
          </p:cNvPicPr>
          <p:nvPr>
            <p:ph idx="1"/>
          </p:nvPr>
        </p:nvPicPr>
        <p:blipFill>
          <a:blip r:embed="rId3"/>
          <a:stretch>
            <a:fillRect/>
          </a:stretch>
        </p:blipFill>
        <p:spPr>
          <a:xfrm>
            <a:off x="6565907" y="2141537"/>
            <a:ext cx="5117024" cy="4351338"/>
          </a:xfrm>
        </p:spPr>
      </p:pic>
      <p:sp>
        <p:nvSpPr>
          <p:cNvPr id="6" name="TextBox 5">
            <a:extLst>
              <a:ext uri="{FF2B5EF4-FFF2-40B4-BE49-F238E27FC236}">
                <a16:creationId xmlns:a16="http://schemas.microsoft.com/office/drawing/2014/main" id="{ABBDC342-CDEC-EB45-8883-BD6A1A0A7E82}"/>
              </a:ext>
            </a:extLst>
          </p:cNvPr>
          <p:cNvSpPr txBox="1"/>
          <p:nvPr/>
        </p:nvSpPr>
        <p:spPr>
          <a:xfrm>
            <a:off x="8795291" y="1506022"/>
            <a:ext cx="658257" cy="369332"/>
          </a:xfrm>
          <a:prstGeom prst="rect">
            <a:avLst/>
          </a:prstGeom>
          <a:noFill/>
        </p:spPr>
        <p:txBody>
          <a:bodyPr wrap="none" rtlCol="0">
            <a:spAutoFit/>
          </a:bodyPr>
          <a:lstStyle/>
          <a:p>
            <a:r>
              <a:rPr lang="en-US" dirty="0"/>
              <a:t>After</a:t>
            </a:r>
          </a:p>
        </p:txBody>
      </p:sp>
      <p:pic>
        <p:nvPicPr>
          <p:cNvPr id="7" name="Picture 6">
            <a:extLst>
              <a:ext uri="{FF2B5EF4-FFF2-40B4-BE49-F238E27FC236}">
                <a16:creationId xmlns:a16="http://schemas.microsoft.com/office/drawing/2014/main" id="{D9CC2ADF-6C87-3843-A1A2-5AEFEF0AABE3}"/>
              </a:ext>
            </a:extLst>
          </p:cNvPr>
          <p:cNvPicPr>
            <a:picLocks noChangeAspect="1"/>
          </p:cNvPicPr>
          <p:nvPr/>
        </p:nvPicPr>
        <p:blipFill>
          <a:blip r:embed="rId4"/>
          <a:stretch>
            <a:fillRect/>
          </a:stretch>
        </p:blipFill>
        <p:spPr>
          <a:xfrm>
            <a:off x="436647" y="2141537"/>
            <a:ext cx="5117024" cy="4351338"/>
          </a:xfrm>
          <a:prstGeom prst="rect">
            <a:avLst/>
          </a:prstGeom>
        </p:spPr>
      </p:pic>
      <p:sp>
        <p:nvSpPr>
          <p:cNvPr id="8" name="TextBox 7">
            <a:extLst>
              <a:ext uri="{FF2B5EF4-FFF2-40B4-BE49-F238E27FC236}">
                <a16:creationId xmlns:a16="http://schemas.microsoft.com/office/drawing/2014/main" id="{6A821BBE-EA35-2848-9214-A6A8EF16C24E}"/>
              </a:ext>
            </a:extLst>
          </p:cNvPr>
          <p:cNvSpPr txBox="1"/>
          <p:nvPr/>
        </p:nvSpPr>
        <p:spPr>
          <a:xfrm>
            <a:off x="2593606" y="1512283"/>
            <a:ext cx="803105" cy="369332"/>
          </a:xfrm>
          <a:prstGeom prst="rect">
            <a:avLst/>
          </a:prstGeom>
          <a:noFill/>
        </p:spPr>
        <p:txBody>
          <a:bodyPr wrap="none" rtlCol="0">
            <a:spAutoFit/>
          </a:bodyPr>
          <a:lstStyle/>
          <a:p>
            <a:r>
              <a:rPr lang="en-US" dirty="0"/>
              <a:t>Before</a:t>
            </a:r>
          </a:p>
        </p:txBody>
      </p:sp>
    </p:spTree>
    <p:extLst>
      <p:ext uri="{BB962C8B-B14F-4D97-AF65-F5344CB8AC3E}">
        <p14:creationId xmlns:p14="http://schemas.microsoft.com/office/powerpoint/2010/main" val="1131447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5AD52-1CD5-404E-878C-F1BCE7443C4D}"/>
              </a:ext>
            </a:extLst>
          </p:cNvPr>
          <p:cNvSpPr>
            <a:spLocks noGrp="1"/>
          </p:cNvSpPr>
          <p:nvPr>
            <p:ph type="title"/>
          </p:nvPr>
        </p:nvSpPr>
        <p:spPr/>
        <p:txBody>
          <a:bodyPr/>
          <a:lstStyle/>
          <a:p>
            <a:r>
              <a:rPr lang="en-US" dirty="0"/>
              <a:t>Moving spot positions (ETMX point absorber)</a:t>
            </a:r>
          </a:p>
        </p:txBody>
      </p:sp>
      <p:pic>
        <p:nvPicPr>
          <p:cNvPr id="4" name="Content Placeholder 3">
            <a:extLst>
              <a:ext uri="{FF2B5EF4-FFF2-40B4-BE49-F238E27FC236}">
                <a16:creationId xmlns:a16="http://schemas.microsoft.com/office/drawing/2014/main" id="{860CE872-4139-AE4E-9603-9090724CF9C5}"/>
              </a:ext>
            </a:extLst>
          </p:cNvPr>
          <p:cNvPicPr>
            <a:picLocks noGrp="1" noChangeAspect="1"/>
          </p:cNvPicPr>
          <p:nvPr>
            <p:ph idx="1"/>
          </p:nvPr>
        </p:nvPicPr>
        <p:blipFill>
          <a:blip r:embed="rId3"/>
          <a:stretch>
            <a:fillRect/>
          </a:stretch>
        </p:blipFill>
        <p:spPr>
          <a:xfrm>
            <a:off x="414235" y="2141537"/>
            <a:ext cx="5117024" cy="4351338"/>
          </a:xfrm>
        </p:spPr>
      </p:pic>
      <p:sp>
        <p:nvSpPr>
          <p:cNvPr id="5" name="TextBox 4">
            <a:extLst>
              <a:ext uri="{FF2B5EF4-FFF2-40B4-BE49-F238E27FC236}">
                <a16:creationId xmlns:a16="http://schemas.microsoft.com/office/drawing/2014/main" id="{8C97D9AC-DAEF-AC48-B7A7-211ADC34760F}"/>
              </a:ext>
            </a:extLst>
          </p:cNvPr>
          <p:cNvSpPr txBox="1"/>
          <p:nvPr/>
        </p:nvSpPr>
        <p:spPr>
          <a:xfrm>
            <a:off x="2571194" y="1568816"/>
            <a:ext cx="803105" cy="369332"/>
          </a:xfrm>
          <a:prstGeom prst="rect">
            <a:avLst/>
          </a:prstGeom>
          <a:noFill/>
        </p:spPr>
        <p:txBody>
          <a:bodyPr wrap="none" rtlCol="0">
            <a:spAutoFit/>
          </a:bodyPr>
          <a:lstStyle/>
          <a:p>
            <a:r>
              <a:rPr lang="en-US" dirty="0"/>
              <a:t>Before</a:t>
            </a:r>
          </a:p>
        </p:txBody>
      </p:sp>
      <p:sp>
        <p:nvSpPr>
          <p:cNvPr id="6" name="TextBox 5">
            <a:extLst>
              <a:ext uri="{FF2B5EF4-FFF2-40B4-BE49-F238E27FC236}">
                <a16:creationId xmlns:a16="http://schemas.microsoft.com/office/drawing/2014/main" id="{7507F4EE-6743-A745-9D0D-D5CFD5DBAA01}"/>
              </a:ext>
            </a:extLst>
          </p:cNvPr>
          <p:cNvSpPr txBox="1"/>
          <p:nvPr/>
        </p:nvSpPr>
        <p:spPr>
          <a:xfrm>
            <a:off x="8560995" y="1568816"/>
            <a:ext cx="658257" cy="369332"/>
          </a:xfrm>
          <a:prstGeom prst="rect">
            <a:avLst/>
          </a:prstGeom>
          <a:noFill/>
        </p:spPr>
        <p:txBody>
          <a:bodyPr wrap="none" rtlCol="0">
            <a:spAutoFit/>
          </a:bodyPr>
          <a:lstStyle/>
          <a:p>
            <a:r>
              <a:rPr lang="en-US" dirty="0"/>
              <a:t>After</a:t>
            </a:r>
          </a:p>
        </p:txBody>
      </p:sp>
      <p:pic>
        <p:nvPicPr>
          <p:cNvPr id="8" name="Picture 7">
            <a:extLst>
              <a:ext uri="{FF2B5EF4-FFF2-40B4-BE49-F238E27FC236}">
                <a16:creationId xmlns:a16="http://schemas.microsoft.com/office/drawing/2014/main" id="{E8337824-74B2-B94B-B888-516EB1933CA2}"/>
              </a:ext>
            </a:extLst>
          </p:cNvPr>
          <p:cNvPicPr>
            <a:picLocks noChangeAspect="1"/>
          </p:cNvPicPr>
          <p:nvPr/>
        </p:nvPicPr>
        <p:blipFill>
          <a:blip r:embed="rId4"/>
          <a:stretch>
            <a:fillRect/>
          </a:stretch>
        </p:blipFill>
        <p:spPr>
          <a:xfrm>
            <a:off x="5842124" y="2460812"/>
            <a:ext cx="6096000" cy="3238500"/>
          </a:xfrm>
          <a:prstGeom prst="rect">
            <a:avLst/>
          </a:prstGeom>
        </p:spPr>
      </p:pic>
    </p:spTree>
    <p:extLst>
      <p:ext uri="{BB962C8B-B14F-4D97-AF65-F5344CB8AC3E}">
        <p14:creationId xmlns:p14="http://schemas.microsoft.com/office/powerpoint/2010/main" val="4122527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CE7CC-2C93-D443-A5B9-9C7C75A41527}"/>
              </a:ext>
            </a:extLst>
          </p:cNvPr>
          <p:cNvSpPr>
            <a:spLocks noGrp="1"/>
          </p:cNvSpPr>
          <p:nvPr>
            <p:ph type="title"/>
          </p:nvPr>
        </p:nvSpPr>
        <p:spPr/>
        <p:txBody>
          <a:bodyPr/>
          <a:lstStyle/>
          <a:p>
            <a:r>
              <a:rPr lang="en-US" dirty="0"/>
              <a:t>CO2Y mask</a:t>
            </a:r>
          </a:p>
        </p:txBody>
      </p:sp>
      <p:pic>
        <p:nvPicPr>
          <p:cNvPr id="5" name="Content Placeholder 4">
            <a:extLst>
              <a:ext uri="{FF2B5EF4-FFF2-40B4-BE49-F238E27FC236}">
                <a16:creationId xmlns:a16="http://schemas.microsoft.com/office/drawing/2014/main" id="{928F8E8C-D1DF-4A4C-935A-6FF43F29C6B8}"/>
              </a:ext>
            </a:extLst>
          </p:cNvPr>
          <p:cNvPicPr>
            <a:picLocks noGrp="1" noChangeAspect="1"/>
          </p:cNvPicPr>
          <p:nvPr>
            <p:ph idx="1"/>
          </p:nvPr>
        </p:nvPicPr>
        <p:blipFill>
          <a:blip r:embed="rId3"/>
          <a:stretch>
            <a:fillRect/>
          </a:stretch>
        </p:blipFill>
        <p:spPr>
          <a:xfrm>
            <a:off x="6296025" y="1570944"/>
            <a:ext cx="5726048" cy="4489904"/>
          </a:xfrm>
        </p:spPr>
      </p:pic>
      <p:pic>
        <p:nvPicPr>
          <p:cNvPr id="7" name="Picture 6">
            <a:extLst>
              <a:ext uri="{FF2B5EF4-FFF2-40B4-BE49-F238E27FC236}">
                <a16:creationId xmlns:a16="http://schemas.microsoft.com/office/drawing/2014/main" id="{3C41902F-BE3A-104F-B2B7-EA991441EC86}"/>
              </a:ext>
            </a:extLst>
          </p:cNvPr>
          <p:cNvPicPr>
            <a:picLocks noChangeAspect="1"/>
          </p:cNvPicPr>
          <p:nvPr/>
        </p:nvPicPr>
        <p:blipFill>
          <a:blip r:embed="rId4"/>
          <a:stretch>
            <a:fillRect/>
          </a:stretch>
        </p:blipFill>
        <p:spPr>
          <a:xfrm>
            <a:off x="277334" y="2059554"/>
            <a:ext cx="5818666" cy="3783239"/>
          </a:xfrm>
          <a:prstGeom prst="rect">
            <a:avLst/>
          </a:prstGeom>
        </p:spPr>
      </p:pic>
      <p:sp>
        <p:nvSpPr>
          <p:cNvPr id="8" name="TextBox 7">
            <a:extLst>
              <a:ext uri="{FF2B5EF4-FFF2-40B4-BE49-F238E27FC236}">
                <a16:creationId xmlns:a16="http://schemas.microsoft.com/office/drawing/2014/main" id="{54E2DE60-008B-9A46-85BB-EF3AA8DBC542}"/>
              </a:ext>
            </a:extLst>
          </p:cNvPr>
          <p:cNvSpPr txBox="1"/>
          <p:nvPr/>
        </p:nvSpPr>
        <p:spPr>
          <a:xfrm>
            <a:off x="2300559" y="5842327"/>
            <a:ext cx="1772216" cy="369332"/>
          </a:xfrm>
          <a:prstGeom prst="rect">
            <a:avLst/>
          </a:prstGeom>
          <a:noFill/>
        </p:spPr>
        <p:txBody>
          <a:bodyPr wrap="none" rtlCol="0">
            <a:spAutoFit/>
          </a:bodyPr>
          <a:lstStyle/>
          <a:p>
            <a:r>
              <a:rPr lang="en-US" dirty="0"/>
              <a:t>PC: Aidan Brooks</a:t>
            </a:r>
          </a:p>
        </p:txBody>
      </p:sp>
      <p:sp>
        <p:nvSpPr>
          <p:cNvPr id="9" name="TextBox 8">
            <a:extLst>
              <a:ext uri="{FF2B5EF4-FFF2-40B4-BE49-F238E27FC236}">
                <a16:creationId xmlns:a16="http://schemas.microsoft.com/office/drawing/2014/main" id="{2A00FCDE-52E8-6846-94BF-CEAB57688DCC}"/>
              </a:ext>
            </a:extLst>
          </p:cNvPr>
          <p:cNvSpPr txBox="1"/>
          <p:nvPr/>
        </p:nvSpPr>
        <p:spPr>
          <a:xfrm>
            <a:off x="4101354" y="6308209"/>
            <a:ext cx="7116243" cy="369332"/>
          </a:xfrm>
          <a:prstGeom prst="rect">
            <a:avLst/>
          </a:prstGeom>
          <a:noFill/>
        </p:spPr>
        <p:txBody>
          <a:bodyPr wrap="none" rtlCol="0">
            <a:spAutoFit/>
          </a:bodyPr>
          <a:lstStyle/>
          <a:p>
            <a:r>
              <a:rPr lang="en-US" dirty="0"/>
              <a:t>SHOUT OUT TO AIDAN’S TALK ON THE POINT ABSORBERS FOR MORE INFO</a:t>
            </a:r>
          </a:p>
        </p:txBody>
      </p:sp>
    </p:spTree>
    <p:extLst>
      <p:ext uri="{BB962C8B-B14F-4D97-AF65-F5344CB8AC3E}">
        <p14:creationId xmlns:p14="http://schemas.microsoft.com/office/powerpoint/2010/main" val="3975199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7B2C0-E919-F84F-A901-9B40F7F668F2}"/>
              </a:ext>
            </a:extLst>
          </p:cNvPr>
          <p:cNvSpPr>
            <a:spLocks noGrp="1"/>
          </p:cNvSpPr>
          <p:nvPr>
            <p:ph type="title"/>
          </p:nvPr>
        </p:nvSpPr>
        <p:spPr/>
        <p:txBody>
          <a:bodyPr/>
          <a:lstStyle/>
          <a:p>
            <a:r>
              <a:rPr lang="en-US" dirty="0"/>
              <a:t>Fine tuning TCS</a:t>
            </a:r>
          </a:p>
        </p:txBody>
      </p:sp>
      <p:sp>
        <p:nvSpPr>
          <p:cNvPr id="3" name="Content Placeholder 2">
            <a:extLst>
              <a:ext uri="{FF2B5EF4-FFF2-40B4-BE49-F238E27FC236}">
                <a16:creationId xmlns:a16="http://schemas.microsoft.com/office/drawing/2014/main" id="{E041266F-B24E-994A-B0DF-F133D575B7EB}"/>
              </a:ext>
            </a:extLst>
          </p:cNvPr>
          <p:cNvSpPr>
            <a:spLocks noGrp="1"/>
          </p:cNvSpPr>
          <p:nvPr>
            <p:ph idx="1"/>
          </p:nvPr>
        </p:nvSpPr>
        <p:spPr>
          <a:xfrm>
            <a:off x="838200" y="1825625"/>
            <a:ext cx="3975847" cy="4351338"/>
          </a:xfrm>
        </p:spPr>
        <p:txBody>
          <a:bodyPr>
            <a:normAutofit fontScale="92500"/>
          </a:bodyPr>
          <a:lstStyle/>
          <a:p>
            <a:r>
              <a:rPr lang="en-US" dirty="0"/>
              <a:t>Working in a complicated parameter space: </a:t>
            </a:r>
          </a:p>
          <a:p>
            <a:pPr lvl="1"/>
            <a:r>
              <a:rPr lang="en-US" dirty="0"/>
              <a:t>Presence of point absorbers</a:t>
            </a:r>
          </a:p>
          <a:p>
            <a:pPr lvl="1"/>
            <a:r>
              <a:rPr lang="en-US" dirty="0"/>
              <a:t>Coupling of TCS to LSC and ASC signals</a:t>
            </a:r>
          </a:p>
          <a:p>
            <a:pPr lvl="2"/>
            <a:r>
              <a:rPr lang="en-US" dirty="0"/>
              <a:t>Finesse </a:t>
            </a:r>
            <a:r>
              <a:rPr lang="en-US" dirty="0" err="1"/>
              <a:t>ifo</a:t>
            </a:r>
            <a:r>
              <a:rPr lang="en-US" dirty="0"/>
              <a:t> model with error signals (D. Brown)</a:t>
            </a:r>
          </a:p>
          <a:p>
            <a:pPr lvl="1"/>
            <a:r>
              <a:rPr lang="en-US" dirty="0"/>
              <a:t>Adjusting differential and common lensing</a:t>
            </a:r>
          </a:p>
          <a:p>
            <a:pPr lvl="2"/>
            <a:r>
              <a:rPr lang="en-US" dirty="0"/>
              <a:t>Aim: improve arm power buildup, improve RF 9 and 45 buildup. </a:t>
            </a:r>
          </a:p>
          <a:p>
            <a:pPr lvl="1"/>
            <a:endParaRPr lang="en-US" dirty="0"/>
          </a:p>
        </p:txBody>
      </p:sp>
      <p:sp>
        <p:nvSpPr>
          <p:cNvPr id="5" name="TextBox 4">
            <a:extLst>
              <a:ext uri="{FF2B5EF4-FFF2-40B4-BE49-F238E27FC236}">
                <a16:creationId xmlns:a16="http://schemas.microsoft.com/office/drawing/2014/main" id="{AC15286C-AF81-934A-9A84-41DD80991FDA}"/>
              </a:ext>
            </a:extLst>
          </p:cNvPr>
          <p:cNvSpPr txBox="1"/>
          <p:nvPr/>
        </p:nvSpPr>
        <p:spPr>
          <a:xfrm>
            <a:off x="5419165" y="3059668"/>
            <a:ext cx="6182718" cy="369332"/>
          </a:xfrm>
          <a:prstGeom prst="rect">
            <a:avLst/>
          </a:prstGeom>
          <a:noFill/>
        </p:spPr>
        <p:txBody>
          <a:bodyPr wrap="none" rtlCol="0">
            <a:spAutoFit/>
          </a:bodyPr>
          <a:lstStyle/>
          <a:p>
            <a:r>
              <a:rPr lang="en-US" dirty="0"/>
              <a:t>Some pictures / logs of Dan and Hang’s Christmas break journey</a:t>
            </a:r>
          </a:p>
        </p:txBody>
      </p:sp>
    </p:spTree>
    <p:extLst>
      <p:ext uri="{BB962C8B-B14F-4D97-AF65-F5344CB8AC3E}">
        <p14:creationId xmlns:p14="http://schemas.microsoft.com/office/powerpoint/2010/main" val="2208603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5DA4D-13FA-4747-9DEC-DF07B84ACA37}"/>
              </a:ext>
            </a:extLst>
          </p:cNvPr>
          <p:cNvSpPr>
            <a:spLocks noGrp="1"/>
          </p:cNvSpPr>
          <p:nvPr>
            <p:ph type="title"/>
          </p:nvPr>
        </p:nvSpPr>
        <p:spPr/>
        <p:txBody>
          <a:bodyPr/>
          <a:lstStyle/>
          <a:p>
            <a:r>
              <a:rPr lang="en-US" dirty="0"/>
              <a:t>Fine Tuning TCS (cont.)</a:t>
            </a:r>
          </a:p>
        </p:txBody>
      </p:sp>
      <p:sp>
        <p:nvSpPr>
          <p:cNvPr id="3" name="Content Placeholder 2">
            <a:extLst>
              <a:ext uri="{FF2B5EF4-FFF2-40B4-BE49-F238E27FC236}">
                <a16:creationId xmlns:a16="http://schemas.microsoft.com/office/drawing/2014/main" id="{0B47AC2E-BFCB-4049-9D7A-3E5B8B17DF76}"/>
              </a:ext>
            </a:extLst>
          </p:cNvPr>
          <p:cNvSpPr>
            <a:spLocks noGrp="1"/>
          </p:cNvSpPr>
          <p:nvPr>
            <p:ph idx="1"/>
          </p:nvPr>
        </p:nvSpPr>
        <p:spPr>
          <a:xfrm>
            <a:off x="838200" y="1825625"/>
            <a:ext cx="3854824" cy="4351338"/>
          </a:xfrm>
        </p:spPr>
        <p:txBody>
          <a:bodyPr/>
          <a:lstStyle/>
          <a:p>
            <a:r>
              <a:rPr lang="en-US" dirty="0"/>
              <a:t>New TCS tools: </a:t>
            </a:r>
          </a:p>
          <a:p>
            <a:pPr lvl="1"/>
            <a:r>
              <a:rPr lang="en-US" dirty="0"/>
              <a:t>HWS live </a:t>
            </a:r>
          </a:p>
          <a:p>
            <a:pPr lvl="2"/>
            <a:r>
              <a:rPr lang="en-US" dirty="0"/>
              <a:t>Viewing Hartmann phase maps has never been easier</a:t>
            </a:r>
          </a:p>
          <a:p>
            <a:pPr lvl="1"/>
            <a:r>
              <a:rPr lang="en-US" dirty="0"/>
              <a:t>Conditioning RH input power </a:t>
            </a:r>
          </a:p>
          <a:p>
            <a:pPr lvl="2"/>
            <a:r>
              <a:rPr lang="en-US" dirty="0"/>
              <a:t>Reduces the lens convergence time from 10 hours to 2.5-3 hours</a:t>
            </a:r>
          </a:p>
          <a:p>
            <a:endParaRPr lang="en-US" dirty="0"/>
          </a:p>
        </p:txBody>
      </p:sp>
      <p:pic>
        <p:nvPicPr>
          <p:cNvPr id="10" name="Picture 9">
            <a:extLst>
              <a:ext uri="{FF2B5EF4-FFF2-40B4-BE49-F238E27FC236}">
                <a16:creationId xmlns:a16="http://schemas.microsoft.com/office/drawing/2014/main" id="{74765768-CC05-AD43-B827-30900110D131}"/>
              </a:ext>
            </a:extLst>
          </p:cNvPr>
          <p:cNvPicPr>
            <a:picLocks noChangeAspect="1"/>
          </p:cNvPicPr>
          <p:nvPr/>
        </p:nvPicPr>
        <p:blipFill>
          <a:blip r:embed="rId3"/>
          <a:stretch>
            <a:fillRect/>
          </a:stretch>
        </p:blipFill>
        <p:spPr>
          <a:xfrm>
            <a:off x="5280664" y="1690688"/>
            <a:ext cx="5239417" cy="4314014"/>
          </a:xfrm>
          <a:prstGeom prst="rect">
            <a:avLst/>
          </a:prstGeom>
        </p:spPr>
      </p:pic>
    </p:spTree>
    <p:extLst>
      <p:ext uri="{BB962C8B-B14F-4D97-AF65-F5344CB8AC3E}">
        <p14:creationId xmlns:p14="http://schemas.microsoft.com/office/powerpoint/2010/main" val="31376586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4941F-DA69-D74B-8906-86D0D8BB34FB}"/>
              </a:ext>
            </a:extLst>
          </p:cNvPr>
          <p:cNvSpPr>
            <a:spLocks noGrp="1"/>
          </p:cNvSpPr>
          <p:nvPr>
            <p:ph type="title"/>
          </p:nvPr>
        </p:nvSpPr>
        <p:spPr/>
        <p:txBody>
          <a:bodyPr/>
          <a:lstStyle/>
          <a:p>
            <a:r>
              <a:rPr lang="en-US" dirty="0"/>
              <a:t>Estimated nominal lenses (cold to overall lensing with TCS (no self heating)) </a:t>
            </a:r>
          </a:p>
        </p:txBody>
      </p:sp>
      <p:sp>
        <p:nvSpPr>
          <p:cNvPr id="3" name="Content Placeholder 2">
            <a:extLst>
              <a:ext uri="{FF2B5EF4-FFF2-40B4-BE49-F238E27FC236}">
                <a16:creationId xmlns:a16="http://schemas.microsoft.com/office/drawing/2014/main" id="{42291D3D-440A-054F-9DEF-296EFAD688B5}"/>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0412117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FB94C-97CD-8C43-962F-4AE7C9A19333}"/>
              </a:ext>
            </a:extLst>
          </p:cNvPr>
          <p:cNvSpPr>
            <a:spLocks noGrp="1"/>
          </p:cNvSpPr>
          <p:nvPr>
            <p:ph type="title"/>
          </p:nvPr>
        </p:nvSpPr>
        <p:spPr/>
        <p:txBody>
          <a:bodyPr/>
          <a:lstStyle/>
          <a:p>
            <a:r>
              <a:rPr lang="en-US" dirty="0"/>
              <a:t>Mode matching to OMC (SR3 heating)</a:t>
            </a:r>
          </a:p>
        </p:txBody>
      </p:sp>
      <p:sp>
        <p:nvSpPr>
          <p:cNvPr id="3" name="Content Placeholder 2">
            <a:extLst>
              <a:ext uri="{FF2B5EF4-FFF2-40B4-BE49-F238E27FC236}">
                <a16:creationId xmlns:a16="http://schemas.microsoft.com/office/drawing/2014/main" id="{3D05B545-27FE-E04D-A729-2FEC49360FA2}"/>
              </a:ext>
            </a:extLst>
          </p:cNvPr>
          <p:cNvSpPr>
            <a:spLocks noGrp="1"/>
          </p:cNvSpPr>
          <p:nvPr>
            <p:ph idx="1"/>
          </p:nvPr>
        </p:nvSpPr>
        <p:spPr/>
        <p:txBody>
          <a:bodyPr/>
          <a:lstStyle/>
          <a:p>
            <a:r>
              <a:rPr lang="en-US" dirty="0"/>
              <a:t>Initial tests: Did not measure anything significant possibly because of the short time scale of test and the tests were performed early in the lock. </a:t>
            </a:r>
          </a:p>
          <a:p>
            <a:r>
              <a:rPr lang="en-US" dirty="0">
                <a:solidFill>
                  <a:schemeClr val="accent6"/>
                </a:solidFill>
              </a:rPr>
              <a:t>Overnight test: Increased optical gain, better DRMI? </a:t>
            </a:r>
          </a:p>
        </p:txBody>
      </p:sp>
    </p:spTree>
    <p:extLst>
      <p:ext uri="{BB962C8B-B14F-4D97-AF65-F5344CB8AC3E}">
        <p14:creationId xmlns:p14="http://schemas.microsoft.com/office/powerpoint/2010/main" val="39279900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93622-30E5-FA4E-B55F-F6DE990130FD}"/>
              </a:ext>
            </a:extLst>
          </p:cNvPr>
          <p:cNvSpPr>
            <a:spLocks noGrp="1"/>
          </p:cNvSpPr>
          <p:nvPr>
            <p:ph type="title"/>
          </p:nvPr>
        </p:nvSpPr>
        <p:spPr/>
        <p:txBody>
          <a:bodyPr/>
          <a:lstStyle/>
          <a:p>
            <a:r>
              <a:rPr lang="en-US" dirty="0"/>
              <a:t>Future</a:t>
            </a:r>
          </a:p>
        </p:txBody>
      </p:sp>
      <p:sp>
        <p:nvSpPr>
          <p:cNvPr id="3" name="Content Placeholder 2">
            <a:extLst>
              <a:ext uri="{FF2B5EF4-FFF2-40B4-BE49-F238E27FC236}">
                <a16:creationId xmlns:a16="http://schemas.microsoft.com/office/drawing/2014/main" id="{CBAD3C3E-B49D-FE47-864F-B88649B44291}"/>
              </a:ext>
            </a:extLst>
          </p:cNvPr>
          <p:cNvSpPr>
            <a:spLocks noGrp="1"/>
          </p:cNvSpPr>
          <p:nvPr>
            <p:ph idx="1"/>
          </p:nvPr>
        </p:nvSpPr>
        <p:spPr/>
        <p:txBody>
          <a:bodyPr>
            <a:normAutofit/>
          </a:bodyPr>
          <a:lstStyle/>
          <a:p>
            <a:r>
              <a:rPr lang="en-US" dirty="0"/>
              <a:t>Modelling TCS to ASC coupling</a:t>
            </a:r>
          </a:p>
          <a:p>
            <a:r>
              <a:rPr lang="en-US" dirty="0"/>
              <a:t>Reducing frequency and Intensity noise</a:t>
            </a:r>
          </a:p>
          <a:p>
            <a:r>
              <a:rPr lang="en-US" dirty="0"/>
              <a:t>SRM heater</a:t>
            </a:r>
          </a:p>
          <a:p>
            <a:r>
              <a:rPr lang="en-US" dirty="0"/>
              <a:t>Analyzing mode content at AS port amongst other places: </a:t>
            </a:r>
          </a:p>
          <a:p>
            <a:pPr lvl="1"/>
            <a:r>
              <a:rPr lang="en-US" dirty="0"/>
              <a:t>Mode converter for measuring first order mode mismatch on QPDs </a:t>
            </a:r>
          </a:p>
          <a:p>
            <a:pPr lvl="1"/>
            <a:r>
              <a:rPr lang="en-US" dirty="0"/>
              <a:t>Phase cameras</a:t>
            </a:r>
          </a:p>
        </p:txBody>
      </p:sp>
    </p:spTree>
    <p:extLst>
      <p:ext uri="{BB962C8B-B14F-4D97-AF65-F5344CB8AC3E}">
        <p14:creationId xmlns:p14="http://schemas.microsoft.com/office/powerpoint/2010/main" val="2007567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12537-F2D6-EC47-894D-2842A452862C}"/>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6B35E6C4-476D-EB43-AC4A-D2253EA50509}"/>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6925221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17346-1958-F346-ADD7-34EAF50A6E46}"/>
              </a:ext>
            </a:extLst>
          </p:cNvPr>
          <p:cNvSpPr>
            <a:spLocks noGrp="1"/>
          </p:cNvSpPr>
          <p:nvPr>
            <p:ph type="title"/>
          </p:nvPr>
        </p:nvSpPr>
        <p:spPr/>
        <p:txBody>
          <a:bodyPr/>
          <a:lstStyle/>
          <a:p>
            <a:r>
              <a:rPr lang="en-US" dirty="0"/>
              <a:t>Special Thanks</a:t>
            </a:r>
          </a:p>
        </p:txBody>
      </p:sp>
      <p:sp>
        <p:nvSpPr>
          <p:cNvPr id="3" name="Content Placeholder 2">
            <a:extLst>
              <a:ext uri="{FF2B5EF4-FFF2-40B4-BE49-F238E27FC236}">
                <a16:creationId xmlns:a16="http://schemas.microsoft.com/office/drawing/2014/main" id="{51F35F23-B74F-9A4B-88A1-2AE1810FC1F5}"/>
              </a:ext>
            </a:extLst>
          </p:cNvPr>
          <p:cNvSpPr>
            <a:spLocks noGrp="1"/>
          </p:cNvSpPr>
          <p:nvPr>
            <p:ph idx="1"/>
          </p:nvPr>
        </p:nvSpPr>
        <p:spPr/>
        <p:txBody>
          <a:bodyPr/>
          <a:lstStyle/>
          <a:p>
            <a:r>
              <a:rPr lang="en-US" dirty="0"/>
              <a:t>Thomas Vo, Dan Brown, Hang Yu, Aidan Brooks, Stefan Ballmer, </a:t>
            </a:r>
            <a:r>
              <a:rPr lang="en-US" dirty="0" err="1"/>
              <a:t>Jenne</a:t>
            </a:r>
            <a:r>
              <a:rPr lang="en-US" dirty="0"/>
              <a:t> Driggers, Sheila Dwyer, Daniel </a:t>
            </a:r>
            <a:r>
              <a:rPr lang="en-US" dirty="0" err="1"/>
              <a:t>Sigg</a:t>
            </a:r>
            <a:r>
              <a:rPr lang="en-US" dirty="0"/>
              <a:t>, Rick Savage, and everyone else at LHO.</a:t>
            </a:r>
          </a:p>
          <a:p>
            <a:r>
              <a:rPr lang="en-US" dirty="0"/>
              <a:t>LSC fellows program</a:t>
            </a:r>
          </a:p>
          <a:p>
            <a:endParaRPr lang="en-US" dirty="0"/>
          </a:p>
        </p:txBody>
      </p:sp>
    </p:spTree>
    <p:extLst>
      <p:ext uri="{BB962C8B-B14F-4D97-AF65-F5344CB8AC3E}">
        <p14:creationId xmlns:p14="http://schemas.microsoft.com/office/powerpoint/2010/main" val="3095593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B9252-5CAA-D343-A463-F6878122AB1F}"/>
              </a:ext>
            </a:extLst>
          </p:cNvPr>
          <p:cNvSpPr>
            <a:spLocks noGrp="1"/>
          </p:cNvSpPr>
          <p:nvPr>
            <p:ph type="title"/>
          </p:nvPr>
        </p:nvSpPr>
        <p:spPr/>
        <p:txBody>
          <a:bodyPr/>
          <a:lstStyle/>
          <a:p>
            <a:r>
              <a:rPr lang="en-US" dirty="0"/>
              <a:t>TCS schema</a:t>
            </a:r>
          </a:p>
        </p:txBody>
      </p:sp>
      <p:sp>
        <p:nvSpPr>
          <p:cNvPr id="8" name="Content Placeholder 7">
            <a:extLst>
              <a:ext uri="{FF2B5EF4-FFF2-40B4-BE49-F238E27FC236}">
                <a16:creationId xmlns:a16="http://schemas.microsoft.com/office/drawing/2014/main" id="{55A70B39-600D-284D-AE18-D8B422E52796}"/>
              </a:ext>
            </a:extLst>
          </p:cNvPr>
          <p:cNvSpPr>
            <a:spLocks noGrp="1"/>
          </p:cNvSpPr>
          <p:nvPr>
            <p:ph idx="1"/>
          </p:nvPr>
        </p:nvSpPr>
        <p:spPr/>
        <p:txBody>
          <a:bodyPr/>
          <a:lstStyle/>
          <a:p>
            <a:r>
              <a:rPr lang="en-US" dirty="0"/>
              <a:t>Have a crappy hand drawn figure.. do we have an official figure that includes all TCS actuators / </a:t>
            </a:r>
            <a:r>
              <a:rPr lang="en-US" dirty="0" err="1"/>
              <a:t>Hartmanns</a:t>
            </a:r>
            <a:r>
              <a:rPr lang="en-US" dirty="0"/>
              <a:t> or should I draw one up?</a:t>
            </a:r>
          </a:p>
          <a:p>
            <a:endParaRPr lang="en-US" dirty="0"/>
          </a:p>
        </p:txBody>
      </p:sp>
    </p:spTree>
    <p:extLst>
      <p:ext uri="{BB962C8B-B14F-4D97-AF65-F5344CB8AC3E}">
        <p14:creationId xmlns:p14="http://schemas.microsoft.com/office/powerpoint/2010/main" val="154261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992C7-5E0D-2046-8FB3-117039561380}"/>
              </a:ext>
            </a:extLst>
          </p:cNvPr>
          <p:cNvSpPr>
            <a:spLocks noGrp="1"/>
          </p:cNvSpPr>
          <p:nvPr>
            <p:ph type="title"/>
          </p:nvPr>
        </p:nvSpPr>
        <p:spPr>
          <a:xfrm>
            <a:off x="233363" y="268442"/>
            <a:ext cx="10515600" cy="1325563"/>
          </a:xfrm>
        </p:spPr>
        <p:txBody>
          <a:bodyPr/>
          <a:lstStyle/>
          <a:p>
            <a:r>
              <a:rPr lang="en-US" dirty="0"/>
              <a:t>Initial TCS pre-O3 </a:t>
            </a:r>
            <a:r>
              <a:rPr lang="en-US" dirty="0" err="1"/>
              <a:t>gameplan</a:t>
            </a:r>
            <a:endParaRPr lang="en-US" dirty="0"/>
          </a:p>
        </p:txBody>
      </p:sp>
      <p:sp>
        <p:nvSpPr>
          <p:cNvPr id="3" name="Content Placeholder 2">
            <a:extLst>
              <a:ext uri="{FF2B5EF4-FFF2-40B4-BE49-F238E27FC236}">
                <a16:creationId xmlns:a16="http://schemas.microsoft.com/office/drawing/2014/main" id="{E19019D3-A693-C54D-8688-D964D702BC4B}"/>
              </a:ext>
            </a:extLst>
          </p:cNvPr>
          <p:cNvSpPr>
            <a:spLocks noGrp="1"/>
          </p:cNvSpPr>
          <p:nvPr>
            <p:ph idx="1"/>
          </p:nvPr>
        </p:nvSpPr>
        <p:spPr/>
        <p:txBody>
          <a:bodyPr>
            <a:normAutofit/>
          </a:bodyPr>
          <a:lstStyle/>
          <a:p>
            <a:r>
              <a:rPr lang="en-US" dirty="0"/>
              <a:t>Improve Michelson contrast defect</a:t>
            </a:r>
          </a:p>
          <a:p>
            <a:r>
              <a:rPr lang="en-US" dirty="0"/>
              <a:t>Increasing power to DRFPMI</a:t>
            </a:r>
          </a:p>
          <a:p>
            <a:pPr lvl="1"/>
            <a:r>
              <a:rPr lang="en-US" dirty="0"/>
              <a:t>Self heating measurements of TMs when increasing power</a:t>
            </a:r>
          </a:p>
          <a:p>
            <a:pPr lvl="2"/>
            <a:r>
              <a:rPr lang="en-US" dirty="0"/>
              <a:t>Estimate absorption coefficients</a:t>
            </a:r>
          </a:p>
          <a:p>
            <a:pPr lvl="1"/>
            <a:r>
              <a:rPr lang="en-US" dirty="0"/>
              <a:t>Maintaining lock</a:t>
            </a:r>
          </a:p>
          <a:p>
            <a:pPr lvl="2"/>
            <a:r>
              <a:rPr lang="en-US" dirty="0"/>
              <a:t>Set RHs to compensate for self heating going up to 50 W</a:t>
            </a:r>
          </a:p>
          <a:p>
            <a:pPr lvl="2"/>
            <a:r>
              <a:rPr lang="en-US" dirty="0"/>
              <a:t>Adjust CO2s to replicate </a:t>
            </a:r>
            <a:r>
              <a:rPr lang="en-US" dirty="0" err="1"/>
              <a:t>ifo</a:t>
            </a:r>
            <a:r>
              <a:rPr lang="en-US" dirty="0"/>
              <a:t> self heating at 50 W</a:t>
            </a:r>
          </a:p>
          <a:p>
            <a:r>
              <a:rPr lang="en-US" dirty="0"/>
              <a:t>Mode Matching IFO to OMC</a:t>
            </a:r>
          </a:p>
          <a:p>
            <a:pPr lvl="1"/>
            <a:r>
              <a:rPr lang="en-US" dirty="0"/>
              <a:t>OMC scans with different DARM offsets</a:t>
            </a:r>
          </a:p>
          <a:p>
            <a:pPr lvl="1"/>
            <a:r>
              <a:rPr lang="en-US" dirty="0"/>
              <a:t>Turn on SRM and/or SR3 heating </a:t>
            </a:r>
          </a:p>
          <a:p>
            <a:pPr marL="1371600" lvl="3" indent="0">
              <a:buNone/>
            </a:pPr>
            <a:endParaRPr lang="en-US" dirty="0"/>
          </a:p>
          <a:p>
            <a:pPr marL="1371600" lvl="3" indent="0">
              <a:buNone/>
            </a:pPr>
            <a:endParaRPr lang="en-US" dirty="0"/>
          </a:p>
          <a:p>
            <a:pPr lvl="1"/>
            <a:endParaRPr lang="en-US" dirty="0"/>
          </a:p>
          <a:p>
            <a:pPr lvl="2"/>
            <a:endParaRPr lang="en-US" dirty="0"/>
          </a:p>
          <a:p>
            <a:pPr lvl="2"/>
            <a:endParaRPr lang="en-US" dirty="0"/>
          </a:p>
          <a:p>
            <a:pPr lvl="1"/>
            <a:endParaRPr lang="en-US" dirty="0"/>
          </a:p>
          <a:p>
            <a:pPr marL="0" indent="0">
              <a:buNone/>
            </a:pPr>
            <a:endParaRPr lang="en-US" dirty="0"/>
          </a:p>
        </p:txBody>
      </p:sp>
      <p:sp>
        <p:nvSpPr>
          <p:cNvPr id="4" name="TextBox 3">
            <a:extLst>
              <a:ext uri="{FF2B5EF4-FFF2-40B4-BE49-F238E27FC236}">
                <a16:creationId xmlns:a16="http://schemas.microsoft.com/office/drawing/2014/main" id="{654EF66F-BEAB-D046-B9EC-F4168B44658C}"/>
              </a:ext>
            </a:extLst>
          </p:cNvPr>
          <p:cNvSpPr txBox="1"/>
          <p:nvPr/>
        </p:nvSpPr>
        <p:spPr>
          <a:xfrm>
            <a:off x="7588104" y="819480"/>
            <a:ext cx="3876959" cy="369332"/>
          </a:xfrm>
          <a:prstGeom prst="rect">
            <a:avLst/>
          </a:prstGeom>
          <a:noFill/>
        </p:spPr>
        <p:txBody>
          <a:bodyPr wrap="none" rtlCol="0">
            <a:spAutoFit/>
          </a:bodyPr>
          <a:lstStyle/>
          <a:p>
            <a:r>
              <a:rPr lang="en-US" dirty="0">
                <a:solidFill>
                  <a:srgbClr val="FF0000"/>
                </a:solidFill>
              </a:rPr>
              <a:t>Ran into a few problems along the way</a:t>
            </a:r>
          </a:p>
        </p:txBody>
      </p:sp>
      <p:sp>
        <p:nvSpPr>
          <p:cNvPr id="5" name="TextBox 4">
            <a:extLst>
              <a:ext uri="{FF2B5EF4-FFF2-40B4-BE49-F238E27FC236}">
                <a16:creationId xmlns:a16="http://schemas.microsoft.com/office/drawing/2014/main" id="{B8DE5F77-3D6C-7C43-AF4B-2C72E58CC4E8}"/>
              </a:ext>
            </a:extLst>
          </p:cNvPr>
          <p:cNvSpPr txBox="1"/>
          <p:nvPr/>
        </p:nvSpPr>
        <p:spPr>
          <a:xfrm rot="21325144">
            <a:off x="6720452" y="1884136"/>
            <a:ext cx="3878338" cy="369332"/>
          </a:xfrm>
          <a:prstGeom prst="rect">
            <a:avLst/>
          </a:prstGeom>
          <a:noFill/>
        </p:spPr>
        <p:txBody>
          <a:bodyPr wrap="square" rtlCol="0">
            <a:spAutoFit/>
          </a:bodyPr>
          <a:lstStyle/>
          <a:p>
            <a:r>
              <a:rPr lang="en-US" dirty="0">
                <a:solidFill>
                  <a:srgbClr val="FF0000"/>
                </a:solidFill>
              </a:rPr>
              <a:t>Point absorbers on ITMY and ETMX</a:t>
            </a:r>
          </a:p>
        </p:txBody>
      </p:sp>
      <p:sp>
        <p:nvSpPr>
          <p:cNvPr id="6" name="TextBox 5">
            <a:extLst>
              <a:ext uri="{FF2B5EF4-FFF2-40B4-BE49-F238E27FC236}">
                <a16:creationId xmlns:a16="http://schemas.microsoft.com/office/drawing/2014/main" id="{7F1168E3-60B9-DF45-8732-55CDCFB4C826}"/>
              </a:ext>
            </a:extLst>
          </p:cNvPr>
          <p:cNvSpPr txBox="1"/>
          <p:nvPr/>
        </p:nvSpPr>
        <p:spPr>
          <a:xfrm rot="21305923">
            <a:off x="7728506" y="4943041"/>
            <a:ext cx="3261700" cy="646331"/>
          </a:xfrm>
          <a:prstGeom prst="rect">
            <a:avLst/>
          </a:prstGeom>
          <a:noFill/>
        </p:spPr>
        <p:txBody>
          <a:bodyPr wrap="square" rtlCol="0">
            <a:spAutoFit/>
          </a:bodyPr>
          <a:lstStyle/>
          <a:p>
            <a:r>
              <a:rPr lang="en-US" dirty="0">
                <a:solidFill>
                  <a:srgbClr val="FF0000"/>
                </a:solidFill>
              </a:rPr>
              <a:t>Alignment constraints for SRM heater?</a:t>
            </a:r>
          </a:p>
        </p:txBody>
      </p:sp>
      <p:cxnSp>
        <p:nvCxnSpPr>
          <p:cNvPr id="8" name="Straight Arrow Connector 7">
            <a:extLst>
              <a:ext uri="{FF2B5EF4-FFF2-40B4-BE49-F238E27FC236}">
                <a16:creationId xmlns:a16="http://schemas.microsoft.com/office/drawing/2014/main" id="{C7991CAE-67BB-0346-A08D-CB66E2B3A7B5}"/>
              </a:ext>
            </a:extLst>
          </p:cNvPr>
          <p:cNvCxnSpPr>
            <a:cxnSpLocks/>
          </p:cNvCxnSpPr>
          <p:nvPr/>
        </p:nvCxnSpPr>
        <p:spPr>
          <a:xfrm flipH="1">
            <a:off x="5700715" y="5429250"/>
            <a:ext cx="2006143" cy="286411"/>
          </a:xfrm>
          <a:prstGeom prst="straightConnector1">
            <a:avLst/>
          </a:prstGeom>
          <a:ln w="28575">
            <a:solidFill>
              <a:srgbClr val="FF0000"/>
            </a:solidFill>
            <a:headEnd w="lg" len="lg"/>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3B90B9A-C460-B148-A5B5-C6912E6DE93D}"/>
              </a:ext>
            </a:extLst>
          </p:cNvPr>
          <p:cNvCxnSpPr>
            <a:cxnSpLocks/>
          </p:cNvCxnSpPr>
          <p:nvPr/>
        </p:nvCxnSpPr>
        <p:spPr>
          <a:xfrm flipH="1">
            <a:off x="5491164" y="2393323"/>
            <a:ext cx="1209672" cy="147726"/>
          </a:xfrm>
          <a:prstGeom prst="straightConnector1">
            <a:avLst/>
          </a:prstGeom>
          <a:ln w="28575">
            <a:solidFill>
              <a:srgbClr val="FF0000"/>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E41E0793-F32A-9B42-9738-F9EAFB65B183}"/>
              </a:ext>
            </a:extLst>
          </p:cNvPr>
          <p:cNvSpPr txBox="1"/>
          <p:nvPr/>
        </p:nvSpPr>
        <p:spPr>
          <a:xfrm rot="21272613">
            <a:off x="7467751" y="3116393"/>
            <a:ext cx="4117666" cy="646331"/>
          </a:xfrm>
          <a:prstGeom prst="rect">
            <a:avLst/>
          </a:prstGeom>
          <a:noFill/>
        </p:spPr>
        <p:txBody>
          <a:bodyPr wrap="none" rtlCol="0">
            <a:spAutoFit/>
          </a:bodyPr>
          <a:lstStyle/>
          <a:p>
            <a:r>
              <a:rPr lang="en-US" dirty="0">
                <a:solidFill>
                  <a:srgbClr val="FF0000"/>
                </a:solidFill>
              </a:rPr>
              <a:t>LSC and ASC error signals deteriorate with</a:t>
            </a:r>
          </a:p>
          <a:p>
            <a:r>
              <a:rPr lang="en-US" dirty="0">
                <a:solidFill>
                  <a:srgbClr val="FF0000"/>
                </a:solidFill>
              </a:rPr>
              <a:t>particular TCS settings </a:t>
            </a:r>
          </a:p>
        </p:txBody>
      </p:sp>
      <p:cxnSp>
        <p:nvCxnSpPr>
          <p:cNvPr id="19" name="Straight Arrow Connector 18">
            <a:extLst>
              <a:ext uri="{FF2B5EF4-FFF2-40B4-BE49-F238E27FC236}">
                <a16:creationId xmlns:a16="http://schemas.microsoft.com/office/drawing/2014/main" id="{CF21E883-F652-EB4C-B13F-60F804EFDE0E}"/>
              </a:ext>
            </a:extLst>
          </p:cNvPr>
          <p:cNvCxnSpPr>
            <a:cxnSpLocks/>
          </p:cNvCxnSpPr>
          <p:nvPr/>
        </p:nvCxnSpPr>
        <p:spPr>
          <a:xfrm flipH="1">
            <a:off x="4143375" y="3586163"/>
            <a:ext cx="3302975" cy="186282"/>
          </a:xfrm>
          <a:prstGeom prst="straightConnector1">
            <a:avLst/>
          </a:prstGeom>
          <a:ln w="28575">
            <a:solidFill>
              <a:srgbClr val="FF0000"/>
            </a:solidFill>
            <a:headEnd w="lg" len="lg"/>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E1C3C91-B333-5A4C-A690-E7BFB67A8A0A}"/>
              </a:ext>
            </a:extLst>
          </p:cNvPr>
          <p:cNvSpPr txBox="1"/>
          <p:nvPr/>
        </p:nvSpPr>
        <p:spPr>
          <a:xfrm>
            <a:off x="1815253" y="5988734"/>
            <a:ext cx="7351821" cy="646331"/>
          </a:xfrm>
          <a:prstGeom prst="rect">
            <a:avLst/>
          </a:prstGeom>
          <a:noFill/>
        </p:spPr>
        <p:txBody>
          <a:bodyPr wrap="none" rtlCol="0">
            <a:spAutoFit/>
          </a:bodyPr>
          <a:lstStyle/>
          <a:p>
            <a:r>
              <a:rPr lang="en-US" sz="3600" dirty="0">
                <a:solidFill>
                  <a:srgbClr val="FF0000"/>
                </a:solidFill>
              </a:rPr>
              <a:t>FINE TUNING TCS IS A SLOW PROCESS</a:t>
            </a:r>
          </a:p>
        </p:txBody>
      </p:sp>
    </p:spTree>
    <p:extLst>
      <p:ext uri="{BB962C8B-B14F-4D97-AF65-F5344CB8AC3E}">
        <p14:creationId xmlns:p14="http://schemas.microsoft.com/office/powerpoint/2010/main" val="1220448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4A62B-E1DC-524B-9435-1FFE43486BC9}"/>
              </a:ext>
            </a:extLst>
          </p:cNvPr>
          <p:cNvSpPr>
            <a:spLocks noGrp="1"/>
          </p:cNvSpPr>
          <p:nvPr>
            <p:ph type="title"/>
          </p:nvPr>
        </p:nvSpPr>
        <p:spPr>
          <a:xfrm>
            <a:off x="0" y="-307227"/>
            <a:ext cx="10515600" cy="1325563"/>
          </a:xfrm>
        </p:spPr>
        <p:txBody>
          <a:bodyPr/>
          <a:lstStyle/>
          <a:p>
            <a:r>
              <a:rPr lang="en-US" dirty="0"/>
              <a:t>Brief overview of HWS output</a:t>
            </a:r>
          </a:p>
        </p:txBody>
      </p:sp>
      <p:pic>
        <p:nvPicPr>
          <p:cNvPr id="4" name="Content Placeholder 3">
            <a:extLst>
              <a:ext uri="{FF2B5EF4-FFF2-40B4-BE49-F238E27FC236}">
                <a16:creationId xmlns:a16="http://schemas.microsoft.com/office/drawing/2014/main" id="{DEB4A914-9EB7-304B-B706-523A9DF69D03}"/>
              </a:ext>
            </a:extLst>
          </p:cNvPr>
          <p:cNvPicPr>
            <a:picLocks noGrp="1" noChangeAspect="1"/>
          </p:cNvPicPr>
          <p:nvPr>
            <p:ph idx="1"/>
          </p:nvPr>
        </p:nvPicPr>
        <p:blipFill>
          <a:blip r:embed="rId3"/>
          <a:stretch>
            <a:fillRect/>
          </a:stretch>
        </p:blipFill>
        <p:spPr>
          <a:xfrm>
            <a:off x="4892337" y="1110669"/>
            <a:ext cx="7060640" cy="2759431"/>
          </a:xfrm>
        </p:spPr>
      </p:pic>
      <p:sp>
        <p:nvSpPr>
          <p:cNvPr id="5" name="TextBox 4">
            <a:extLst>
              <a:ext uri="{FF2B5EF4-FFF2-40B4-BE49-F238E27FC236}">
                <a16:creationId xmlns:a16="http://schemas.microsoft.com/office/drawing/2014/main" id="{FD6FB845-60B8-8848-9197-DE88478DE6A9}"/>
              </a:ext>
            </a:extLst>
          </p:cNvPr>
          <p:cNvSpPr txBox="1"/>
          <p:nvPr/>
        </p:nvSpPr>
        <p:spPr>
          <a:xfrm>
            <a:off x="6877811" y="649004"/>
            <a:ext cx="3036793" cy="369332"/>
          </a:xfrm>
          <a:prstGeom prst="rect">
            <a:avLst/>
          </a:prstGeom>
          <a:noFill/>
        </p:spPr>
        <p:txBody>
          <a:bodyPr wrap="none" rtlCol="0">
            <a:spAutoFit/>
          </a:bodyPr>
          <a:lstStyle/>
          <a:p>
            <a:r>
              <a:rPr lang="en-US" dirty="0"/>
              <a:t>CO2 increase (Central heating)</a:t>
            </a:r>
          </a:p>
        </p:txBody>
      </p:sp>
      <p:sp>
        <p:nvSpPr>
          <p:cNvPr id="6" name="TextBox 5">
            <a:extLst>
              <a:ext uri="{FF2B5EF4-FFF2-40B4-BE49-F238E27FC236}">
                <a16:creationId xmlns:a16="http://schemas.microsoft.com/office/drawing/2014/main" id="{3E1D8AE8-2A9A-1A47-B045-0E815F3C2680}"/>
              </a:ext>
            </a:extLst>
          </p:cNvPr>
          <p:cNvSpPr txBox="1"/>
          <p:nvPr/>
        </p:nvSpPr>
        <p:spPr>
          <a:xfrm>
            <a:off x="6915834" y="3962433"/>
            <a:ext cx="3013646" cy="369332"/>
          </a:xfrm>
          <a:prstGeom prst="rect">
            <a:avLst/>
          </a:prstGeom>
          <a:noFill/>
        </p:spPr>
        <p:txBody>
          <a:bodyPr wrap="none" rtlCol="0">
            <a:spAutoFit/>
          </a:bodyPr>
          <a:lstStyle/>
          <a:p>
            <a:r>
              <a:rPr lang="en-US" dirty="0"/>
              <a:t>RH increase (annular heating)</a:t>
            </a:r>
          </a:p>
        </p:txBody>
      </p:sp>
      <p:sp>
        <p:nvSpPr>
          <p:cNvPr id="9" name="TextBox 8">
            <a:extLst>
              <a:ext uri="{FF2B5EF4-FFF2-40B4-BE49-F238E27FC236}">
                <a16:creationId xmlns:a16="http://schemas.microsoft.com/office/drawing/2014/main" id="{6ADDF77E-6EBF-9944-9B3D-CAF40D704593}"/>
              </a:ext>
            </a:extLst>
          </p:cNvPr>
          <p:cNvSpPr txBox="1"/>
          <p:nvPr/>
        </p:nvSpPr>
        <p:spPr>
          <a:xfrm rot="20587843">
            <a:off x="7117206" y="1184418"/>
            <a:ext cx="4381232" cy="369332"/>
          </a:xfrm>
          <a:prstGeom prst="rect">
            <a:avLst/>
          </a:prstGeom>
          <a:noFill/>
        </p:spPr>
        <p:txBody>
          <a:bodyPr wrap="square" rtlCol="0">
            <a:spAutoFit/>
          </a:bodyPr>
          <a:lstStyle/>
          <a:p>
            <a:r>
              <a:rPr lang="en-US" dirty="0">
                <a:solidFill>
                  <a:srgbClr val="FF0000"/>
                </a:solidFill>
              </a:rPr>
              <a:t>Update with HWS live figure</a:t>
            </a:r>
          </a:p>
        </p:txBody>
      </p:sp>
      <p:sp>
        <p:nvSpPr>
          <p:cNvPr id="10" name="TextBox 9">
            <a:extLst>
              <a:ext uri="{FF2B5EF4-FFF2-40B4-BE49-F238E27FC236}">
                <a16:creationId xmlns:a16="http://schemas.microsoft.com/office/drawing/2014/main" id="{F6E35109-2154-774F-B655-557CA1ACF191}"/>
              </a:ext>
            </a:extLst>
          </p:cNvPr>
          <p:cNvSpPr txBox="1"/>
          <p:nvPr/>
        </p:nvSpPr>
        <p:spPr>
          <a:xfrm>
            <a:off x="742019" y="3593101"/>
            <a:ext cx="2783134" cy="369332"/>
          </a:xfrm>
          <a:prstGeom prst="rect">
            <a:avLst/>
          </a:prstGeom>
          <a:noFill/>
        </p:spPr>
        <p:txBody>
          <a:bodyPr wrap="none" rtlCol="0">
            <a:spAutoFit/>
          </a:bodyPr>
          <a:lstStyle/>
          <a:p>
            <a:r>
              <a:rPr lang="en-US" dirty="0"/>
              <a:t>Spherical power trend data</a:t>
            </a:r>
          </a:p>
        </p:txBody>
      </p:sp>
    </p:spTree>
    <p:extLst>
      <p:ext uri="{BB962C8B-B14F-4D97-AF65-F5344CB8AC3E}">
        <p14:creationId xmlns:p14="http://schemas.microsoft.com/office/powerpoint/2010/main" val="2403664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84216-A72A-144C-9950-09FBB543EE6B}"/>
              </a:ext>
            </a:extLst>
          </p:cNvPr>
          <p:cNvSpPr>
            <a:spLocks noGrp="1"/>
          </p:cNvSpPr>
          <p:nvPr>
            <p:ph type="title"/>
          </p:nvPr>
        </p:nvSpPr>
        <p:spPr/>
        <p:txBody>
          <a:bodyPr/>
          <a:lstStyle/>
          <a:p>
            <a:r>
              <a:rPr lang="en-US" dirty="0"/>
              <a:t>Contrast Defect</a:t>
            </a:r>
          </a:p>
        </p:txBody>
      </p:sp>
      <p:sp>
        <p:nvSpPr>
          <p:cNvPr id="3" name="Content Placeholder 2">
            <a:extLst>
              <a:ext uri="{FF2B5EF4-FFF2-40B4-BE49-F238E27FC236}">
                <a16:creationId xmlns:a16="http://schemas.microsoft.com/office/drawing/2014/main" id="{AE7EC64E-5FCF-2343-8C0E-B48FBDC19E25}"/>
              </a:ext>
            </a:extLst>
          </p:cNvPr>
          <p:cNvSpPr>
            <a:spLocks noGrp="1"/>
          </p:cNvSpPr>
          <p:nvPr>
            <p:ph idx="1"/>
          </p:nvPr>
        </p:nvSpPr>
        <p:spPr/>
        <p:txBody>
          <a:bodyPr/>
          <a:lstStyle/>
          <a:p>
            <a:r>
              <a:rPr lang="en-US" dirty="0"/>
              <a:t>Before improving contrast w/ TCS we aligned CO2s </a:t>
            </a:r>
          </a:p>
          <a:p>
            <a:pPr lvl="1"/>
            <a:r>
              <a:rPr lang="en-US" dirty="0"/>
              <a:t>Dither alignment system in single bounce</a:t>
            </a:r>
          </a:p>
          <a:p>
            <a:pPr lvl="1"/>
            <a:r>
              <a:rPr lang="en-US" dirty="0"/>
              <a:t>Reduce the amount of misalignment modes you see in the dark fringe</a:t>
            </a:r>
          </a:p>
          <a:p>
            <a:r>
              <a:rPr lang="en-US" dirty="0"/>
              <a:t>Improve Michelson contrast defect using CO2s </a:t>
            </a:r>
          </a:p>
          <a:p>
            <a:pPr lvl="1"/>
            <a:r>
              <a:rPr lang="en-US" dirty="0"/>
              <a:t>Quickest way to find best differential lens solution</a:t>
            </a:r>
          </a:p>
          <a:p>
            <a:r>
              <a:rPr lang="en-US" dirty="0"/>
              <a:t>Use HWS trend data to inform what static TCS settings you want to implement</a:t>
            </a:r>
          </a:p>
          <a:p>
            <a:endParaRPr lang="en-US" dirty="0"/>
          </a:p>
        </p:txBody>
      </p:sp>
    </p:spTree>
    <p:extLst>
      <p:ext uri="{BB962C8B-B14F-4D97-AF65-F5344CB8AC3E}">
        <p14:creationId xmlns:p14="http://schemas.microsoft.com/office/powerpoint/2010/main" val="1479635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79D05-D109-B04C-918F-CD3CF12B91CF}"/>
              </a:ext>
            </a:extLst>
          </p:cNvPr>
          <p:cNvSpPr>
            <a:spLocks noGrp="1"/>
          </p:cNvSpPr>
          <p:nvPr>
            <p:ph type="title"/>
          </p:nvPr>
        </p:nvSpPr>
        <p:spPr/>
        <p:txBody>
          <a:bodyPr/>
          <a:lstStyle/>
          <a:p>
            <a:r>
              <a:rPr lang="en-US" dirty="0"/>
              <a:t>Increasing power  </a:t>
            </a:r>
          </a:p>
        </p:txBody>
      </p:sp>
      <p:pic>
        <p:nvPicPr>
          <p:cNvPr id="9" name="Content Placeholder 8">
            <a:extLst>
              <a:ext uri="{FF2B5EF4-FFF2-40B4-BE49-F238E27FC236}">
                <a16:creationId xmlns:a16="http://schemas.microsoft.com/office/drawing/2014/main" id="{8E255FD4-0D37-C547-9A8D-32205A38A644}"/>
              </a:ext>
            </a:extLst>
          </p:cNvPr>
          <p:cNvPicPr>
            <a:picLocks noGrp="1" noChangeAspect="1"/>
          </p:cNvPicPr>
          <p:nvPr>
            <p:ph idx="1"/>
          </p:nvPr>
        </p:nvPicPr>
        <p:blipFill>
          <a:blip r:embed="rId3"/>
          <a:stretch>
            <a:fillRect/>
          </a:stretch>
        </p:blipFill>
        <p:spPr>
          <a:xfrm>
            <a:off x="6797941" y="1295414"/>
            <a:ext cx="4113303" cy="5323100"/>
          </a:xfrm>
        </p:spPr>
      </p:pic>
      <p:pic>
        <p:nvPicPr>
          <p:cNvPr id="11" name="Picture 10">
            <a:extLst>
              <a:ext uri="{FF2B5EF4-FFF2-40B4-BE49-F238E27FC236}">
                <a16:creationId xmlns:a16="http://schemas.microsoft.com/office/drawing/2014/main" id="{935D8B66-4E28-4D4A-A85D-4B8C38AC91C4}"/>
              </a:ext>
            </a:extLst>
          </p:cNvPr>
          <p:cNvPicPr>
            <a:picLocks noChangeAspect="1"/>
          </p:cNvPicPr>
          <p:nvPr/>
        </p:nvPicPr>
        <p:blipFill>
          <a:blip r:embed="rId4"/>
          <a:stretch>
            <a:fillRect/>
          </a:stretch>
        </p:blipFill>
        <p:spPr>
          <a:xfrm>
            <a:off x="1280756" y="1295414"/>
            <a:ext cx="4105275" cy="5312709"/>
          </a:xfrm>
          <a:prstGeom prst="rect">
            <a:avLst/>
          </a:prstGeom>
        </p:spPr>
      </p:pic>
      <p:sp>
        <p:nvSpPr>
          <p:cNvPr id="12" name="TextBox 11">
            <a:extLst>
              <a:ext uri="{FF2B5EF4-FFF2-40B4-BE49-F238E27FC236}">
                <a16:creationId xmlns:a16="http://schemas.microsoft.com/office/drawing/2014/main" id="{499E9554-EE5A-8D42-971D-B36E09A44B0E}"/>
              </a:ext>
            </a:extLst>
          </p:cNvPr>
          <p:cNvSpPr txBox="1"/>
          <p:nvPr/>
        </p:nvSpPr>
        <p:spPr>
          <a:xfrm>
            <a:off x="4997321" y="6238791"/>
            <a:ext cx="1685013" cy="369332"/>
          </a:xfrm>
          <a:prstGeom prst="rect">
            <a:avLst/>
          </a:prstGeom>
          <a:noFill/>
        </p:spPr>
        <p:txBody>
          <a:bodyPr wrap="none" rtlCol="0">
            <a:spAutoFit/>
          </a:bodyPr>
          <a:lstStyle/>
          <a:p>
            <a:r>
              <a:rPr lang="en-US" dirty="0"/>
              <a:t>PC: Thomas Vo  </a:t>
            </a:r>
          </a:p>
        </p:txBody>
      </p:sp>
    </p:spTree>
    <p:extLst>
      <p:ext uri="{BB962C8B-B14F-4D97-AF65-F5344CB8AC3E}">
        <p14:creationId xmlns:p14="http://schemas.microsoft.com/office/powerpoint/2010/main" val="38690545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6BEEB-F8BB-4B40-8371-87BC5633B98B}"/>
              </a:ext>
            </a:extLst>
          </p:cNvPr>
          <p:cNvSpPr>
            <a:spLocks noGrp="1"/>
          </p:cNvSpPr>
          <p:nvPr>
            <p:ph type="title"/>
          </p:nvPr>
        </p:nvSpPr>
        <p:spPr/>
        <p:txBody>
          <a:bodyPr/>
          <a:lstStyle/>
          <a:p>
            <a:r>
              <a:rPr lang="en-US" dirty="0"/>
              <a:t>Increasing power (Self heating and absorption measurements)</a:t>
            </a:r>
          </a:p>
        </p:txBody>
      </p:sp>
      <p:graphicFrame>
        <p:nvGraphicFramePr>
          <p:cNvPr id="4" name="Content Placeholder 3">
            <a:extLst>
              <a:ext uri="{FF2B5EF4-FFF2-40B4-BE49-F238E27FC236}">
                <a16:creationId xmlns:a16="http://schemas.microsoft.com/office/drawing/2014/main" id="{6B972A18-6AEA-514C-97A5-4A1B4BF9B5ED}"/>
              </a:ext>
            </a:extLst>
          </p:cNvPr>
          <p:cNvGraphicFramePr>
            <a:graphicFrameLocks noGrp="1"/>
          </p:cNvGraphicFramePr>
          <p:nvPr>
            <p:ph idx="1"/>
            <p:extLst>
              <p:ext uri="{D42A27DB-BD31-4B8C-83A1-F6EECF244321}">
                <p14:modId xmlns:p14="http://schemas.microsoft.com/office/powerpoint/2010/main" val="2937243569"/>
              </p:ext>
            </p:extLst>
          </p:nvPr>
        </p:nvGraphicFramePr>
        <p:xfrm>
          <a:off x="1475602" y="2099983"/>
          <a:ext cx="9240796" cy="866774"/>
        </p:xfrm>
        <a:graphic>
          <a:graphicData uri="http://schemas.openxmlformats.org/drawingml/2006/table">
            <a:tbl>
              <a:tblPr firstRow="1" bandRow="1">
                <a:tableStyleId>{5C22544A-7EE6-4342-B048-85BDC9FD1C3A}</a:tableStyleId>
              </a:tblPr>
              <a:tblGrid>
                <a:gridCol w="2310199">
                  <a:extLst>
                    <a:ext uri="{9D8B030D-6E8A-4147-A177-3AD203B41FA5}">
                      <a16:colId xmlns:a16="http://schemas.microsoft.com/office/drawing/2014/main" val="2248817453"/>
                    </a:ext>
                  </a:extLst>
                </a:gridCol>
                <a:gridCol w="2310199">
                  <a:extLst>
                    <a:ext uri="{9D8B030D-6E8A-4147-A177-3AD203B41FA5}">
                      <a16:colId xmlns:a16="http://schemas.microsoft.com/office/drawing/2014/main" val="3032255816"/>
                    </a:ext>
                  </a:extLst>
                </a:gridCol>
                <a:gridCol w="2310199">
                  <a:extLst>
                    <a:ext uri="{9D8B030D-6E8A-4147-A177-3AD203B41FA5}">
                      <a16:colId xmlns:a16="http://schemas.microsoft.com/office/drawing/2014/main" val="3378380368"/>
                    </a:ext>
                  </a:extLst>
                </a:gridCol>
                <a:gridCol w="2310199">
                  <a:extLst>
                    <a:ext uri="{9D8B030D-6E8A-4147-A177-3AD203B41FA5}">
                      <a16:colId xmlns:a16="http://schemas.microsoft.com/office/drawing/2014/main" val="1248269082"/>
                    </a:ext>
                  </a:extLst>
                </a:gridCol>
              </a:tblGrid>
              <a:tr h="433387">
                <a:tc>
                  <a:txBody>
                    <a:bodyPr/>
                    <a:lstStyle/>
                    <a:p>
                      <a:r>
                        <a:rPr lang="en-US" dirty="0"/>
                        <a:t>ITMX </a:t>
                      </a:r>
                    </a:p>
                  </a:txBody>
                  <a:tcPr/>
                </a:tc>
                <a:tc>
                  <a:txBody>
                    <a:bodyPr/>
                    <a:lstStyle/>
                    <a:p>
                      <a:r>
                        <a:rPr lang="en-US" dirty="0"/>
                        <a:t>ETMX</a:t>
                      </a:r>
                    </a:p>
                  </a:txBody>
                  <a:tcPr/>
                </a:tc>
                <a:tc>
                  <a:txBody>
                    <a:bodyPr/>
                    <a:lstStyle/>
                    <a:p>
                      <a:r>
                        <a:rPr lang="en-US" dirty="0"/>
                        <a:t>ITMY*</a:t>
                      </a:r>
                    </a:p>
                  </a:txBody>
                  <a:tcPr/>
                </a:tc>
                <a:tc>
                  <a:txBody>
                    <a:bodyPr/>
                    <a:lstStyle/>
                    <a:p>
                      <a:r>
                        <a:rPr lang="en-US" dirty="0"/>
                        <a:t>ETMY</a:t>
                      </a:r>
                    </a:p>
                  </a:txBody>
                  <a:tcPr/>
                </a:tc>
                <a:extLst>
                  <a:ext uri="{0D108BD9-81ED-4DB2-BD59-A6C34878D82A}">
                    <a16:rowId xmlns:a16="http://schemas.microsoft.com/office/drawing/2014/main" val="2093053667"/>
                  </a:ext>
                </a:extLst>
              </a:tr>
              <a:tr h="433387">
                <a:tc>
                  <a:txBody>
                    <a:bodyPr/>
                    <a:lstStyle/>
                    <a:p>
                      <a:r>
                        <a:rPr lang="en-US" dirty="0"/>
                        <a:t>344 ppb </a:t>
                      </a:r>
                    </a:p>
                  </a:txBody>
                  <a:tcPr/>
                </a:tc>
                <a:tc>
                  <a:txBody>
                    <a:bodyPr/>
                    <a:lstStyle/>
                    <a:p>
                      <a:r>
                        <a:rPr lang="en-US" dirty="0"/>
                        <a:t>400 ppb</a:t>
                      </a:r>
                    </a:p>
                  </a:txBody>
                  <a:tcPr/>
                </a:tc>
                <a:tc>
                  <a:txBody>
                    <a:bodyPr/>
                    <a:lstStyle/>
                    <a:p>
                      <a:r>
                        <a:rPr lang="en-US" dirty="0"/>
                        <a:t>804 ppb</a:t>
                      </a:r>
                    </a:p>
                  </a:txBody>
                  <a:tcPr/>
                </a:tc>
                <a:tc>
                  <a:txBody>
                    <a:bodyPr/>
                    <a:lstStyle/>
                    <a:p>
                      <a:r>
                        <a:rPr lang="en-US" dirty="0"/>
                        <a:t>400 ppb</a:t>
                      </a:r>
                    </a:p>
                  </a:txBody>
                  <a:tcPr/>
                </a:tc>
                <a:extLst>
                  <a:ext uri="{0D108BD9-81ED-4DB2-BD59-A6C34878D82A}">
                    <a16:rowId xmlns:a16="http://schemas.microsoft.com/office/drawing/2014/main" val="90878474"/>
                  </a:ext>
                </a:extLst>
              </a:tr>
            </a:tbl>
          </a:graphicData>
        </a:graphic>
      </p:graphicFrame>
      <p:sp>
        <p:nvSpPr>
          <p:cNvPr id="5" name="TextBox 4">
            <a:extLst>
              <a:ext uri="{FF2B5EF4-FFF2-40B4-BE49-F238E27FC236}">
                <a16:creationId xmlns:a16="http://schemas.microsoft.com/office/drawing/2014/main" id="{77D36E8C-7FEE-C246-B698-24D32DAFC896}"/>
              </a:ext>
            </a:extLst>
          </p:cNvPr>
          <p:cNvSpPr txBox="1"/>
          <p:nvPr/>
        </p:nvSpPr>
        <p:spPr>
          <a:xfrm>
            <a:off x="1034229" y="6123543"/>
            <a:ext cx="10123541" cy="369332"/>
          </a:xfrm>
          <a:prstGeom prst="rect">
            <a:avLst/>
          </a:prstGeom>
          <a:noFill/>
        </p:spPr>
        <p:txBody>
          <a:bodyPr wrap="none" rtlCol="0">
            <a:spAutoFit/>
          </a:bodyPr>
          <a:lstStyle/>
          <a:p>
            <a:r>
              <a:rPr lang="en-US" dirty="0"/>
              <a:t>* Majority of the uniform lens we believe we see is from the uniform lens induced by the point absorber </a:t>
            </a:r>
          </a:p>
        </p:txBody>
      </p:sp>
      <p:sp>
        <p:nvSpPr>
          <p:cNvPr id="10" name="TextBox 9">
            <a:extLst>
              <a:ext uri="{FF2B5EF4-FFF2-40B4-BE49-F238E27FC236}">
                <a16:creationId xmlns:a16="http://schemas.microsoft.com/office/drawing/2014/main" id="{7E321780-3A13-9749-8554-004A720BE715}"/>
              </a:ext>
            </a:extLst>
          </p:cNvPr>
          <p:cNvSpPr txBox="1"/>
          <p:nvPr/>
        </p:nvSpPr>
        <p:spPr>
          <a:xfrm>
            <a:off x="4425285" y="3891244"/>
            <a:ext cx="4155753" cy="646331"/>
          </a:xfrm>
          <a:prstGeom prst="rect">
            <a:avLst/>
          </a:prstGeom>
          <a:noFill/>
        </p:spPr>
        <p:txBody>
          <a:bodyPr wrap="none" rtlCol="0">
            <a:spAutoFit/>
          </a:bodyPr>
          <a:lstStyle/>
          <a:p>
            <a:r>
              <a:rPr lang="en-US" dirty="0"/>
              <a:t>Put  some of </a:t>
            </a:r>
            <a:r>
              <a:rPr lang="en-US" dirty="0" err="1"/>
              <a:t>TVo’s</a:t>
            </a:r>
            <a:r>
              <a:rPr lang="en-US" dirty="0"/>
              <a:t> fits using MC-MC here. </a:t>
            </a:r>
          </a:p>
          <a:p>
            <a:r>
              <a:rPr lang="en-US" dirty="0"/>
              <a:t>Should analyze more data to update?  </a:t>
            </a:r>
          </a:p>
        </p:txBody>
      </p:sp>
    </p:spTree>
    <p:extLst>
      <p:ext uri="{BB962C8B-B14F-4D97-AF65-F5344CB8AC3E}">
        <p14:creationId xmlns:p14="http://schemas.microsoft.com/office/powerpoint/2010/main" val="1688362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CCC4C-6A18-3F44-9F13-47356157BFF3}"/>
              </a:ext>
            </a:extLst>
          </p:cNvPr>
          <p:cNvSpPr>
            <a:spLocks noGrp="1"/>
          </p:cNvSpPr>
          <p:nvPr>
            <p:ph type="title"/>
          </p:nvPr>
        </p:nvSpPr>
        <p:spPr>
          <a:xfrm>
            <a:off x="220362" y="-302140"/>
            <a:ext cx="3090863" cy="2406650"/>
          </a:xfrm>
        </p:spPr>
        <p:txBody>
          <a:bodyPr/>
          <a:lstStyle/>
          <a:p>
            <a:r>
              <a:rPr lang="en-US" dirty="0"/>
              <a:t>ITMY Point absorbers</a:t>
            </a:r>
          </a:p>
        </p:txBody>
      </p:sp>
      <p:pic>
        <p:nvPicPr>
          <p:cNvPr id="5" name="Content Placeholder 4">
            <a:extLst>
              <a:ext uri="{FF2B5EF4-FFF2-40B4-BE49-F238E27FC236}">
                <a16:creationId xmlns:a16="http://schemas.microsoft.com/office/drawing/2014/main" id="{D06D661A-9C63-164B-AD42-45424DC1EA35}"/>
              </a:ext>
            </a:extLst>
          </p:cNvPr>
          <p:cNvPicPr>
            <a:picLocks noGrp="1" noChangeAspect="1"/>
          </p:cNvPicPr>
          <p:nvPr>
            <p:ph idx="1"/>
          </p:nvPr>
        </p:nvPicPr>
        <p:blipFill>
          <a:blip r:embed="rId3"/>
          <a:stretch>
            <a:fillRect/>
          </a:stretch>
        </p:blipFill>
        <p:spPr>
          <a:xfrm>
            <a:off x="4630437" y="0"/>
            <a:ext cx="7561563" cy="3528730"/>
          </a:xfrm>
        </p:spPr>
      </p:pic>
      <p:pic>
        <p:nvPicPr>
          <p:cNvPr id="7" name="Picture 6">
            <a:extLst>
              <a:ext uri="{FF2B5EF4-FFF2-40B4-BE49-F238E27FC236}">
                <a16:creationId xmlns:a16="http://schemas.microsoft.com/office/drawing/2014/main" id="{8C623FDF-56F9-0745-AFD7-736B973D828B}"/>
              </a:ext>
            </a:extLst>
          </p:cNvPr>
          <p:cNvPicPr>
            <a:picLocks noChangeAspect="1"/>
          </p:cNvPicPr>
          <p:nvPr/>
        </p:nvPicPr>
        <p:blipFill>
          <a:blip r:embed="rId4"/>
          <a:stretch>
            <a:fillRect/>
          </a:stretch>
        </p:blipFill>
        <p:spPr>
          <a:xfrm>
            <a:off x="4630437" y="3429000"/>
            <a:ext cx="7249684" cy="3383186"/>
          </a:xfrm>
          <a:prstGeom prst="rect">
            <a:avLst/>
          </a:prstGeom>
        </p:spPr>
      </p:pic>
      <p:sp>
        <p:nvSpPr>
          <p:cNvPr id="8" name="TextBox 7">
            <a:extLst>
              <a:ext uri="{FF2B5EF4-FFF2-40B4-BE49-F238E27FC236}">
                <a16:creationId xmlns:a16="http://schemas.microsoft.com/office/drawing/2014/main" id="{4140D936-AA2A-B244-BB65-8421909B13DD}"/>
              </a:ext>
            </a:extLst>
          </p:cNvPr>
          <p:cNvSpPr txBox="1"/>
          <p:nvPr/>
        </p:nvSpPr>
        <p:spPr>
          <a:xfrm>
            <a:off x="10559887" y="6442854"/>
            <a:ext cx="1632113" cy="369332"/>
          </a:xfrm>
          <a:prstGeom prst="rect">
            <a:avLst/>
          </a:prstGeom>
          <a:noFill/>
        </p:spPr>
        <p:txBody>
          <a:bodyPr wrap="none" rtlCol="0">
            <a:spAutoFit/>
          </a:bodyPr>
          <a:lstStyle/>
          <a:p>
            <a:r>
              <a:rPr lang="en-US" dirty="0"/>
              <a:t>PC: Thomas Vo</a:t>
            </a:r>
          </a:p>
        </p:txBody>
      </p:sp>
      <p:pic>
        <p:nvPicPr>
          <p:cNvPr id="9" name="Picture 8">
            <a:extLst>
              <a:ext uri="{FF2B5EF4-FFF2-40B4-BE49-F238E27FC236}">
                <a16:creationId xmlns:a16="http://schemas.microsoft.com/office/drawing/2014/main" id="{1A2961B7-E358-CC4F-89F2-2729EE4FAC1E}"/>
              </a:ext>
            </a:extLst>
          </p:cNvPr>
          <p:cNvPicPr>
            <a:picLocks noChangeAspect="1"/>
          </p:cNvPicPr>
          <p:nvPr/>
        </p:nvPicPr>
        <p:blipFill>
          <a:blip r:embed="rId5"/>
          <a:stretch>
            <a:fillRect/>
          </a:stretch>
        </p:blipFill>
        <p:spPr>
          <a:xfrm>
            <a:off x="220362" y="3343113"/>
            <a:ext cx="4877398" cy="1919570"/>
          </a:xfrm>
          <a:prstGeom prst="rect">
            <a:avLst/>
          </a:prstGeom>
        </p:spPr>
      </p:pic>
    </p:spTree>
    <p:extLst>
      <p:ext uri="{BB962C8B-B14F-4D97-AF65-F5344CB8AC3E}">
        <p14:creationId xmlns:p14="http://schemas.microsoft.com/office/powerpoint/2010/main" val="4185041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F9FA2-03F0-4541-A7E6-5F91D911E8BD}"/>
              </a:ext>
            </a:extLst>
          </p:cNvPr>
          <p:cNvSpPr>
            <a:spLocks noGrp="1"/>
          </p:cNvSpPr>
          <p:nvPr>
            <p:ph type="title"/>
          </p:nvPr>
        </p:nvSpPr>
        <p:spPr/>
        <p:txBody>
          <a:bodyPr/>
          <a:lstStyle/>
          <a:p>
            <a:r>
              <a:rPr lang="en-US" dirty="0"/>
              <a:t>ETMX point absorber</a:t>
            </a:r>
          </a:p>
        </p:txBody>
      </p:sp>
      <p:pic>
        <p:nvPicPr>
          <p:cNvPr id="4" name="Content Placeholder 3">
            <a:extLst>
              <a:ext uri="{FF2B5EF4-FFF2-40B4-BE49-F238E27FC236}">
                <a16:creationId xmlns:a16="http://schemas.microsoft.com/office/drawing/2014/main" id="{D7F6B25F-0476-E042-8274-65E1CCDA13D0}"/>
              </a:ext>
            </a:extLst>
          </p:cNvPr>
          <p:cNvPicPr>
            <a:picLocks noGrp="1" noChangeAspect="1"/>
          </p:cNvPicPr>
          <p:nvPr>
            <p:ph idx="1"/>
          </p:nvPr>
        </p:nvPicPr>
        <p:blipFill>
          <a:blip r:embed="rId3"/>
          <a:stretch>
            <a:fillRect/>
          </a:stretch>
        </p:blipFill>
        <p:spPr>
          <a:xfrm>
            <a:off x="3115196" y="1423334"/>
            <a:ext cx="5961607" cy="5069541"/>
          </a:xfrm>
        </p:spPr>
      </p:pic>
    </p:spTree>
    <p:extLst>
      <p:ext uri="{BB962C8B-B14F-4D97-AF65-F5344CB8AC3E}">
        <p14:creationId xmlns:p14="http://schemas.microsoft.com/office/powerpoint/2010/main" val="11916195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1658</TotalTime>
  <Words>1211</Words>
  <Application>Microsoft Macintosh PowerPoint</Application>
  <PresentationFormat>Widescreen</PresentationFormat>
  <Paragraphs>136</Paragraphs>
  <Slides>19</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LHO TCS commissioning update</vt:lpstr>
      <vt:lpstr>TCS schema</vt:lpstr>
      <vt:lpstr>Initial TCS pre-O3 gameplan</vt:lpstr>
      <vt:lpstr>Brief overview of HWS output</vt:lpstr>
      <vt:lpstr>Contrast Defect</vt:lpstr>
      <vt:lpstr>Increasing power  </vt:lpstr>
      <vt:lpstr>Increasing power (Self heating and absorption measurements)</vt:lpstr>
      <vt:lpstr>ITMY Point absorbers</vt:lpstr>
      <vt:lpstr>ETMX point absorber</vt:lpstr>
      <vt:lpstr>Moving spot positions (ITMY point absorbers)</vt:lpstr>
      <vt:lpstr>Moving spot positions (ETMX point absorber)</vt:lpstr>
      <vt:lpstr>CO2Y mask</vt:lpstr>
      <vt:lpstr>Fine tuning TCS</vt:lpstr>
      <vt:lpstr>Fine Tuning TCS (cont.)</vt:lpstr>
      <vt:lpstr>Estimated nominal lenses (cold to overall lensing with TCS (no self heating)) </vt:lpstr>
      <vt:lpstr>Mode matching to OMC (SR3 heating)</vt:lpstr>
      <vt:lpstr>Future</vt:lpstr>
      <vt:lpstr>References</vt:lpstr>
      <vt:lpstr>Special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LHO TCS commissioning update</dc:title>
  <dc:creator>Daniel Vander-Hyde</dc:creator>
  <cp:lastModifiedBy>Daniel Vander-Hyde</cp:lastModifiedBy>
  <cp:revision>43</cp:revision>
  <dcterms:created xsi:type="dcterms:W3CDTF">2019-03-13T00:05:55Z</dcterms:created>
  <dcterms:modified xsi:type="dcterms:W3CDTF">2019-03-14T03:46:49Z</dcterms:modified>
</cp:coreProperties>
</file>

<file path=docProps/thumbnail.jpeg>
</file>